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image" Target="../media/image-11-1.png"/><Relationship Id="rId2" Type="http://schemas.openxmlformats.org/officeDocument/2006/relationships/hyperlink" Target="https://www.linkedin.com/in/bhagyashreepagare/" TargetMode="External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image" Target="../media/image-1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image" Target="../media/image-15-1.png"/><Relationship Id="rId2" Type="http://schemas.openxmlformats.org/officeDocument/2006/relationships/hyperlink" Target="https://zarasilife.com/digital" TargetMode="External"/><Relationship Id="rId3" Type="http://schemas.openxmlformats.org/officeDocument/2006/relationships/hyperlink" Target="https://zarasilife.com/digital" TargetMode="External"/><Relationship Id="rId4" Type="http://schemas.openxmlformats.org/officeDocument/2006/relationships/hyperlink" Target="https://www.linkedin.com/company/zarasidigital/" TargetMode="External"/><Relationship Id="rId5" Type="http://schemas.openxmlformats.org/officeDocument/2006/relationships/hyperlink" Target="https://www.linkedin.com/in/bhagyashreepagare/" TargetMode="External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BF7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790688" y="0"/>
            <a:ext cx="4401007" cy="6858000"/>
          </a:xfrm>
          <a:prstGeom prst="rect">
            <a:avLst/>
          </a:prstGeom>
          <a:solidFill>
            <a:srgbClr val="23121F"/>
          </a:solidFill>
          <a:ln w="10160">
            <a:solidFill>
              <a:srgbClr val="23121F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" name="Shape 1"/>
          <p:cNvSpPr/>
          <p:nvPr/>
        </p:nvSpPr>
        <p:spPr>
          <a:xfrm>
            <a:off x="7790688" y="0"/>
            <a:ext cx="50292" cy="6858000"/>
          </a:xfrm>
          <a:prstGeom prst="rect">
            <a:avLst/>
          </a:prstGeom>
          <a:solidFill>
            <a:srgbClr val="CBA776"/>
          </a:solidFill>
          <a:ln w="1016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4" name="Shape 2"/>
          <p:cNvSpPr/>
          <p:nvPr/>
        </p:nvSpPr>
        <p:spPr>
          <a:xfrm>
            <a:off x="8174736" y="1298448"/>
            <a:ext cx="3703320" cy="3703320"/>
          </a:xfrm>
          <a:prstGeom prst="ellipse">
            <a:avLst/>
          </a:prstGeom>
          <a:solidFill>
            <a:srgbClr val="23121F">
              <a:alpha val="0"/>
            </a:srgbClr>
          </a:solidFill>
          <a:ln w="10160">
            <a:solidFill>
              <a:srgbClr val="CBA776">
                <a:alpha val="48000"/>
              </a:srgbClr>
            </a:solidFill>
            <a:prstDash val="solid"/>
          </a:ln>
        </p:spPr>
        <p:txBody>
          <a:bodyPr/>
          <a:p/>
        </p:txBody>
      </p:sp>
      <p:pic>
        <p:nvPicPr>
          <p:cNvPr id="5" name="Image 0" descr="/mnt/data/Zarasi_Digital_Official_Logo_Optimiz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13064" y="1636776"/>
            <a:ext cx="3035808" cy="303580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58952" y="649224"/>
            <a:ext cx="608076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2650" spc="125" kern="0" dirty="0">
                <a:solidFill>
                  <a:srgbClr val="741F4D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ZARASi  DIGITAL</a:t>
            </a:r>
            <a:endParaRPr lang="en-US" sz="2650" dirty="0"/>
          </a:p>
        </p:txBody>
      </p:sp>
      <p:sp>
        <p:nvSpPr>
          <p:cNvPr id="7" name="Text 4"/>
          <p:cNvSpPr/>
          <p:nvPr/>
        </p:nvSpPr>
        <p:spPr>
          <a:xfrm>
            <a:off x="8229600" y="5248656"/>
            <a:ext cx="363931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920" b="1" spc="35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COMMERCE  •  PRODUCT  •  ARTIFICIAL INTELLIGENCE</a:t>
            </a:r>
            <a:endParaRPr lang="en-US" sz="920" dirty="0"/>
          </a:p>
        </p:txBody>
      </p:sp>
      <p:sp>
        <p:nvSpPr>
          <p:cNvPr id="8" name="Shape 5"/>
          <p:cNvSpPr/>
          <p:nvPr/>
        </p:nvSpPr>
        <p:spPr>
          <a:xfrm>
            <a:off x="768096" y="2121408"/>
            <a:ext cx="987552" cy="22860"/>
          </a:xfrm>
          <a:prstGeom prst="rect">
            <a:avLst/>
          </a:prstGeom>
          <a:solidFill>
            <a:srgbClr val="741F4D"/>
          </a:solidFill>
          <a:ln w="10160">
            <a:solidFill>
              <a:srgbClr val="741F4D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9" name="Text 6"/>
          <p:cNvSpPr/>
          <p:nvPr/>
        </p:nvSpPr>
        <p:spPr>
          <a:xfrm>
            <a:off x="758952" y="2295144"/>
            <a:ext cx="662940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20" b="1" spc="112" kern="0" dirty="0">
                <a:solidFill>
                  <a:srgbClr val="741F4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COMMERCE  /  PRODUCT  /  INTELLIGENT OPERATIONS</a:t>
            </a:r>
            <a:endParaRPr lang="en-US" sz="1120" dirty="0"/>
          </a:p>
        </p:txBody>
      </p:sp>
      <p:sp>
        <p:nvSpPr>
          <p:cNvPr id="10" name="Text 7"/>
          <p:cNvSpPr/>
          <p:nvPr/>
        </p:nvSpPr>
        <p:spPr>
          <a:xfrm>
            <a:off x="722376" y="2852928"/>
            <a:ext cx="6729984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4150" dirty="0">
                <a:solidFill>
                  <a:srgbClr val="211A20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Turn complexity</a:t>
            </a:r>
            <a:endParaRPr lang="en-US" sz="415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4150" dirty="0">
                <a:solidFill>
                  <a:srgbClr val="211A20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into commerce clarity.</a:t>
            </a:r>
            <a:endParaRPr lang="en-US" sz="4150" dirty="0"/>
          </a:p>
        </p:txBody>
      </p:sp>
      <p:sp>
        <p:nvSpPr>
          <p:cNvPr id="11" name="Text 8"/>
          <p:cNvSpPr/>
          <p:nvPr/>
        </p:nvSpPr>
        <p:spPr>
          <a:xfrm>
            <a:off x="768096" y="4690872"/>
            <a:ext cx="623620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71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specialist technology partner for ambitious e-commerce brands. From operational reliability to purposeful automation.</a:t>
            </a:r>
            <a:endParaRPr lang="en-US" sz="1710" dirty="0"/>
          </a:p>
        </p:txBody>
      </p:sp>
      <p:sp>
        <p:nvSpPr>
          <p:cNvPr id="12" name="Text 9"/>
          <p:cNvSpPr/>
          <p:nvPr/>
        </p:nvSpPr>
        <p:spPr>
          <a:xfrm>
            <a:off x="758952" y="6181344"/>
            <a:ext cx="640994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30" b="1" dirty="0">
                <a:solidFill>
                  <a:srgbClr val="741F4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Define Strategy. Build Products. Transform With AI.</a:t>
            </a:r>
            <a:endParaRPr lang="en-US" sz="123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BF7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Zarasi_Digital_Official_Logo_Optimiz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3504" y="128016"/>
            <a:ext cx="658368" cy="65836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17320" y="292608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730" spc="90" kern="0" dirty="0">
                <a:solidFill>
                  <a:srgbClr val="211A20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ZARASi  DIGITAL</a:t>
            </a:r>
            <a:endParaRPr lang="en-US" sz="1730" dirty="0"/>
          </a:p>
        </p:txBody>
      </p:sp>
      <p:sp>
        <p:nvSpPr>
          <p:cNvPr id="4" name="Shape 1"/>
          <p:cNvSpPr/>
          <p:nvPr/>
        </p:nvSpPr>
        <p:spPr>
          <a:xfrm>
            <a:off x="676656" y="6510528"/>
            <a:ext cx="10863072" cy="0"/>
          </a:xfrm>
          <a:prstGeom prst="line">
            <a:avLst/>
          </a:prstGeom>
          <a:noFill/>
          <a:ln w="8890">
            <a:solidFill>
              <a:srgbClr val="E6D9DE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685800" y="6583680"/>
            <a:ext cx="6766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830" spc="80" kern="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DEFINE STRATEGY. BUILD PRODUCTS. TRANSFORM WITH AI.</a:t>
            </a:r>
            <a:endParaRPr lang="en-US" sz="830" dirty="0"/>
          </a:p>
        </p:txBody>
      </p:sp>
      <p:sp>
        <p:nvSpPr>
          <p:cNvPr id="6" name="Text 3"/>
          <p:cNvSpPr/>
          <p:nvPr/>
        </p:nvSpPr>
        <p:spPr>
          <a:xfrm>
            <a:off x="11119104" y="656539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9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</a:t>
            </a:r>
            <a:endParaRPr lang="en-US" sz="920" dirty="0"/>
          </a:p>
        </p:txBody>
      </p:sp>
      <p:sp>
        <p:nvSpPr>
          <p:cNvPr id="7" name="Text 4"/>
          <p:cNvSpPr/>
          <p:nvPr/>
        </p:nvSpPr>
        <p:spPr>
          <a:xfrm>
            <a:off x="8229600" y="420624"/>
            <a:ext cx="32918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1040" b="1" spc="170" kern="0" dirty="0">
                <a:solidFill>
                  <a:srgbClr val="741F4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OUR PROPOSITION</a:t>
            </a:r>
            <a:endParaRPr lang="en-US" sz="1040" dirty="0"/>
          </a:p>
        </p:txBody>
      </p:sp>
      <p:sp>
        <p:nvSpPr>
          <p:cNvPr id="8" name="Text 5"/>
          <p:cNvSpPr/>
          <p:nvPr/>
        </p:nvSpPr>
        <p:spPr>
          <a:xfrm>
            <a:off x="713232" y="1051560"/>
            <a:ext cx="9326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30" b="1" spc="210" kern="0" dirty="0">
                <a:solidFill>
                  <a:srgbClr val="741F4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FOR GROWING COMMERCE BUSINESSES</a:t>
            </a:r>
            <a:endParaRPr lang="en-US" sz="1130" dirty="0"/>
          </a:p>
        </p:txBody>
      </p:sp>
      <p:sp>
        <p:nvSpPr>
          <p:cNvPr id="9" name="Text 6"/>
          <p:cNvSpPr/>
          <p:nvPr/>
        </p:nvSpPr>
        <p:spPr>
          <a:xfrm>
            <a:off x="713232" y="1426464"/>
            <a:ext cx="107442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650" dirty="0">
                <a:solidFill>
                  <a:srgbClr val="211A20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Scale the storefront. Strengthen the operation.</a:t>
            </a:r>
            <a:endParaRPr lang="en-US" sz="3650" dirty="0"/>
          </a:p>
        </p:txBody>
      </p:sp>
      <p:sp>
        <p:nvSpPr>
          <p:cNvPr id="10" name="Text 7"/>
          <p:cNvSpPr/>
          <p:nvPr/>
        </p:nvSpPr>
        <p:spPr>
          <a:xfrm>
            <a:off x="749808" y="2542032"/>
            <a:ext cx="103327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Your revenue depends on much more than the website alone.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758952" y="3895344"/>
            <a:ext cx="10597896" cy="0"/>
          </a:xfrm>
          <a:prstGeom prst="line">
            <a:avLst/>
          </a:prstGeom>
          <a:noFill/>
          <a:ln w="12700">
            <a:solidFill>
              <a:srgbClr val="E6D9DE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12" name="Text 9"/>
          <p:cNvSpPr/>
          <p:nvPr/>
        </p:nvSpPr>
        <p:spPr>
          <a:xfrm>
            <a:off x="749808" y="3081528"/>
            <a:ext cx="576072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2450" dirty="0">
                <a:solidFill>
                  <a:srgbClr val="741F4D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01</a:t>
            </a:r>
            <a:endParaRPr lang="en-US" sz="2450" dirty="0"/>
          </a:p>
        </p:txBody>
      </p:sp>
      <p:sp>
        <p:nvSpPr>
          <p:cNvPr id="13" name="Text 10"/>
          <p:cNvSpPr/>
          <p:nvPr/>
        </p:nvSpPr>
        <p:spPr>
          <a:xfrm>
            <a:off x="1572768" y="3108960"/>
            <a:ext cx="3977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00" b="1" spc="40" kern="0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KEEP REVENUE JOURNEYS WORKING</a:t>
            </a:r>
            <a:endParaRPr lang="en-US" sz="1500" dirty="0"/>
          </a:p>
        </p:txBody>
      </p:sp>
      <p:sp>
        <p:nvSpPr>
          <p:cNvPr id="14" name="Text 11"/>
          <p:cNvSpPr/>
          <p:nvPr/>
        </p:nvSpPr>
        <p:spPr>
          <a:xfrm>
            <a:off x="5971032" y="3108960"/>
            <a:ext cx="5340096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36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Product availability, cart, checkout, payment and order integrity.</a:t>
            </a:r>
            <a:endParaRPr lang="en-US" sz="1360" dirty="0"/>
          </a:p>
        </p:txBody>
      </p:sp>
      <p:sp>
        <p:nvSpPr>
          <p:cNvPr id="15" name="Shape 12"/>
          <p:cNvSpPr/>
          <p:nvPr/>
        </p:nvSpPr>
        <p:spPr>
          <a:xfrm>
            <a:off x="758952" y="4873752"/>
            <a:ext cx="10597896" cy="0"/>
          </a:xfrm>
          <a:prstGeom prst="line">
            <a:avLst/>
          </a:prstGeom>
          <a:noFill/>
          <a:ln w="12700">
            <a:solidFill>
              <a:srgbClr val="E6D9DE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16" name="Text 13"/>
          <p:cNvSpPr/>
          <p:nvPr/>
        </p:nvSpPr>
        <p:spPr>
          <a:xfrm>
            <a:off x="749808" y="4059936"/>
            <a:ext cx="576072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2450" dirty="0">
                <a:solidFill>
                  <a:srgbClr val="741F4D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02</a:t>
            </a:r>
            <a:endParaRPr lang="en-US" sz="2450" dirty="0"/>
          </a:p>
        </p:txBody>
      </p:sp>
      <p:sp>
        <p:nvSpPr>
          <p:cNvPr id="17" name="Text 14"/>
          <p:cNvSpPr/>
          <p:nvPr/>
        </p:nvSpPr>
        <p:spPr>
          <a:xfrm>
            <a:off x="1572768" y="4087368"/>
            <a:ext cx="3977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00" b="1" spc="40" kern="0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CONNECT THE SYSTEMS</a:t>
            </a:r>
            <a:endParaRPr lang="en-US" sz="1500" dirty="0"/>
          </a:p>
        </p:txBody>
      </p:sp>
      <p:sp>
        <p:nvSpPr>
          <p:cNvPr id="18" name="Text 15"/>
          <p:cNvSpPr/>
          <p:nvPr/>
        </p:nvSpPr>
        <p:spPr>
          <a:xfrm>
            <a:off x="5971032" y="4087368"/>
            <a:ext cx="5340096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36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Commerce, ERP, PIM, warehouses, payments and support.</a:t>
            </a:r>
            <a:endParaRPr lang="en-US" sz="1360" dirty="0"/>
          </a:p>
        </p:txBody>
      </p:sp>
      <p:sp>
        <p:nvSpPr>
          <p:cNvPr id="19" name="Shape 16"/>
          <p:cNvSpPr/>
          <p:nvPr/>
        </p:nvSpPr>
        <p:spPr>
          <a:xfrm>
            <a:off x="758952" y="5852160"/>
            <a:ext cx="10597896" cy="0"/>
          </a:xfrm>
          <a:prstGeom prst="line">
            <a:avLst/>
          </a:prstGeom>
          <a:noFill/>
          <a:ln w="12700">
            <a:solidFill>
              <a:srgbClr val="E6D9DE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20" name="Text 17"/>
          <p:cNvSpPr/>
          <p:nvPr/>
        </p:nvSpPr>
        <p:spPr>
          <a:xfrm>
            <a:off x="749808" y="5038344"/>
            <a:ext cx="576072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2450" dirty="0">
                <a:solidFill>
                  <a:srgbClr val="741F4D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03</a:t>
            </a:r>
            <a:endParaRPr lang="en-US" sz="2450" dirty="0"/>
          </a:p>
        </p:txBody>
      </p:sp>
      <p:sp>
        <p:nvSpPr>
          <p:cNvPr id="21" name="Text 18"/>
          <p:cNvSpPr/>
          <p:nvPr/>
        </p:nvSpPr>
        <p:spPr>
          <a:xfrm>
            <a:off x="1572768" y="5065776"/>
            <a:ext cx="3977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00" b="1" spc="40" kern="0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REMOVE REPETITIVE WORK</a:t>
            </a:r>
            <a:endParaRPr lang="en-US" sz="1500" dirty="0"/>
          </a:p>
        </p:txBody>
      </p:sp>
      <p:sp>
        <p:nvSpPr>
          <p:cNvPr id="22" name="Text 19"/>
          <p:cNvSpPr/>
          <p:nvPr/>
        </p:nvSpPr>
        <p:spPr>
          <a:xfrm>
            <a:off x="5971032" y="5065776"/>
            <a:ext cx="5340096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36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AI-assisted service, exception handling and operational automation.</a:t>
            </a:r>
            <a:endParaRPr lang="en-US" sz="1360" dirty="0"/>
          </a:p>
        </p:txBody>
      </p:sp>
      <p:sp>
        <p:nvSpPr>
          <p:cNvPr id="23" name="Shape 20"/>
          <p:cNvSpPr/>
          <p:nvPr/>
        </p:nvSpPr>
        <p:spPr>
          <a:xfrm>
            <a:off x="740664" y="6099048"/>
            <a:ext cx="10588752" cy="45720"/>
          </a:xfrm>
          <a:prstGeom prst="rect">
            <a:avLst/>
          </a:prstGeom>
          <a:solidFill>
            <a:srgbClr val="CBA776"/>
          </a:solidFill>
          <a:ln w="1016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312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Zarasi_Digital_Official_Logo_Optimiz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3504" y="128016"/>
            <a:ext cx="658368" cy="65836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17320" y="292608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730" spc="90" kern="0" dirty="0">
                <a:solidFill>
                  <a:srgbClr val="FBF7F3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ZARASi  DIGITAL</a:t>
            </a:r>
            <a:endParaRPr lang="en-US" sz="1730" dirty="0"/>
          </a:p>
        </p:txBody>
      </p:sp>
      <p:sp>
        <p:nvSpPr>
          <p:cNvPr id="4" name="Shape 1"/>
          <p:cNvSpPr/>
          <p:nvPr/>
        </p:nvSpPr>
        <p:spPr>
          <a:xfrm>
            <a:off x="676656" y="6510528"/>
            <a:ext cx="10863072" cy="0"/>
          </a:xfrm>
          <a:prstGeom prst="line">
            <a:avLst/>
          </a:prstGeom>
          <a:noFill/>
          <a:ln w="8890">
            <a:solidFill>
              <a:srgbClr val="5B3B4F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685800" y="6583680"/>
            <a:ext cx="6766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830" spc="80" kern="0" dirty="0">
                <a:solidFill>
                  <a:srgbClr val="C1ADB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DEFINE STRATEGY. BUILD PRODUCTS. TRANSFORM WITH AI.</a:t>
            </a:r>
            <a:endParaRPr lang="en-US" sz="830" dirty="0"/>
          </a:p>
        </p:txBody>
      </p:sp>
      <p:sp>
        <p:nvSpPr>
          <p:cNvPr id="6" name="Text 3"/>
          <p:cNvSpPr/>
          <p:nvPr/>
        </p:nvSpPr>
        <p:spPr>
          <a:xfrm>
            <a:off x="11119104" y="656539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920" dirty="0">
                <a:solidFill>
                  <a:srgbClr val="C1ADB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03</a:t>
            </a:r>
            <a:endParaRPr lang="en-US" sz="920" dirty="0"/>
          </a:p>
        </p:txBody>
      </p:sp>
      <p:sp>
        <p:nvSpPr>
          <p:cNvPr id="7" name="Text 4"/>
          <p:cNvSpPr/>
          <p:nvPr/>
        </p:nvSpPr>
        <p:spPr>
          <a:xfrm>
            <a:off x="8229600" y="420624"/>
            <a:ext cx="32918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1040" b="1" spc="170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WHERE VALUE LEAKS</a:t>
            </a:r>
            <a:endParaRPr lang="en-US" sz="1040" dirty="0"/>
          </a:p>
        </p:txBody>
      </p:sp>
      <p:sp>
        <p:nvSpPr>
          <p:cNvPr id="8" name="Text 5"/>
          <p:cNvSpPr/>
          <p:nvPr/>
        </p:nvSpPr>
        <p:spPr>
          <a:xfrm>
            <a:off x="713232" y="1051560"/>
            <a:ext cx="9326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30" b="1" spc="210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CUSTOMER JOURNEYS ARE INTERCONNECTED</a:t>
            </a:r>
            <a:endParaRPr lang="en-US" sz="1130" dirty="0"/>
          </a:p>
        </p:txBody>
      </p:sp>
      <p:sp>
        <p:nvSpPr>
          <p:cNvPr id="9" name="Text 6"/>
          <p:cNvSpPr/>
          <p:nvPr/>
        </p:nvSpPr>
        <p:spPr>
          <a:xfrm>
            <a:off x="713232" y="1426464"/>
            <a:ext cx="107442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600" dirty="0">
                <a:solidFill>
                  <a:srgbClr val="FBF7F3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One broken handoff can affect an entire order.</a:t>
            </a:r>
            <a:endParaRPr lang="en-US" sz="3600" dirty="0"/>
          </a:p>
        </p:txBody>
      </p:sp>
      <p:sp>
        <p:nvSpPr>
          <p:cNvPr id="10" name="Text 7"/>
          <p:cNvSpPr/>
          <p:nvPr/>
        </p:nvSpPr>
        <p:spPr>
          <a:xfrm>
            <a:off x="749808" y="2542032"/>
            <a:ext cx="103327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D5C4C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growing business needs visibility across the moments that matter.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749808" y="3291840"/>
            <a:ext cx="2121408" cy="1920240"/>
          </a:xfrm>
          <a:prstGeom prst="roundRect">
            <a:avLst>
              <a:gd name="adj" fmla="val 5714"/>
            </a:avLst>
          </a:prstGeom>
          <a:solidFill>
            <a:srgbClr val="391C30"/>
          </a:solidFill>
          <a:ln w="10160">
            <a:solidFill>
              <a:srgbClr val="391C30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2" name="Text 9"/>
          <p:cNvSpPr/>
          <p:nvPr/>
        </p:nvSpPr>
        <p:spPr>
          <a:xfrm>
            <a:off x="950976" y="3474720"/>
            <a:ext cx="731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000" dirty="0">
                <a:solidFill>
                  <a:srgbClr val="CBA776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01</a:t>
            </a:r>
            <a:endParaRPr lang="en-US" sz="3000" dirty="0"/>
          </a:p>
        </p:txBody>
      </p:sp>
      <p:sp>
        <p:nvSpPr>
          <p:cNvPr id="13" name="Text 10"/>
          <p:cNvSpPr/>
          <p:nvPr/>
        </p:nvSpPr>
        <p:spPr>
          <a:xfrm>
            <a:off x="950976" y="4087368"/>
            <a:ext cx="1700784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70" b="1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Catalogue</a:t>
            </a:r>
            <a:endParaRPr lang="en-US" sz="1570" dirty="0"/>
          </a:p>
        </p:txBody>
      </p:sp>
      <p:sp>
        <p:nvSpPr>
          <p:cNvPr id="14" name="Text 11"/>
          <p:cNvSpPr/>
          <p:nvPr/>
        </p:nvSpPr>
        <p:spPr>
          <a:xfrm>
            <a:off x="950976" y="4498848"/>
            <a:ext cx="17373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D7C3C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Wrong image, variant or product data</a:t>
            </a:r>
            <a:endParaRPr lang="en-US" sz="1180" dirty="0"/>
          </a:p>
        </p:txBody>
      </p:sp>
      <p:sp>
        <p:nvSpPr>
          <p:cNvPr id="15" name="Shape 12"/>
          <p:cNvSpPr/>
          <p:nvPr/>
        </p:nvSpPr>
        <p:spPr>
          <a:xfrm>
            <a:off x="3044952" y="3291840"/>
            <a:ext cx="2121408" cy="1920240"/>
          </a:xfrm>
          <a:prstGeom prst="roundRect">
            <a:avLst>
              <a:gd name="adj" fmla="val 5714"/>
            </a:avLst>
          </a:prstGeom>
          <a:solidFill>
            <a:srgbClr val="391C30"/>
          </a:solidFill>
          <a:ln w="10160">
            <a:solidFill>
              <a:srgbClr val="391C30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6" name="Text 13"/>
          <p:cNvSpPr/>
          <p:nvPr/>
        </p:nvSpPr>
        <p:spPr>
          <a:xfrm>
            <a:off x="3246120" y="3474720"/>
            <a:ext cx="731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000" dirty="0">
                <a:solidFill>
                  <a:srgbClr val="CBA776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02</a:t>
            </a:r>
            <a:endParaRPr lang="en-US" sz="3000" dirty="0"/>
          </a:p>
        </p:txBody>
      </p:sp>
      <p:sp>
        <p:nvSpPr>
          <p:cNvPr id="17" name="Text 14"/>
          <p:cNvSpPr/>
          <p:nvPr/>
        </p:nvSpPr>
        <p:spPr>
          <a:xfrm>
            <a:off x="3246120" y="4087368"/>
            <a:ext cx="1700784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70" b="1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Availability</a:t>
            </a:r>
            <a:endParaRPr lang="en-US" sz="1570" dirty="0"/>
          </a:p>
        </p:txBody>
      </p:sp>
      <p:sp>
        <p:nvSpPr>
          <p:cNvPr id="18" name="Text 15"/>
          <p:cNvSpPr/>
          <p:nvPr/>
        </p:nvSpPr>
        <p:spPr>
          <a:xfrm>
            <a:off x="3246120" y="4498848"/>
            <a:ext cx="17373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D7C3C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Items shown as purchasable when they are not</a:t>
            </a:r>
            <a:endParaRPr lang="en-US" sz="1180" dirty="0"/>
          </a:p>
        </p:txBody>
      </p:sp>
      <p:sp>
        <p:nvSpPr>
          <p:cNvPr id="19" name="Shape 16"/>
          <p:cNvSpPr/>
          <p:nvPr/>
        </p:nvSpPr>
        <p:spPr>
          <a:xfrm>
            <a:off x="5340096" y="3291840"/>
            <a:ext cx="2121408" cy="1920240"/>
          </a:xfrm>
          <a:prstGeom prst="roundRect">
            <a:avLst>
              <a:gd name="adj" fmla="val 5714"/>
            </a:avLst>
          </a:prstGeom>
          <a:solidFill>
            <a:srgbClr val="391C30"/>
          </a:solidFill>
          <a:ln w="10160">
            <a:solidFill>
              <a:srgbClr val="391C30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0" name="Text 17"/>
          <p:cNvSpPr/>
          <p:nvPr/>
        </p:nvSpPr>
        <p:spPr>
          <a:xfrm>
            <a:off x="5541264" y="3474720"/>
            <a:ext cx="731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000" dirty="0">
                <a:solidFill>
                  <a:srgbClr val="CBA776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03</a:t>
            </a:r>
            <a:endParaRPr lang="en-US" sz="3000" dirty="0"/>
          </a:p>
        </p:txBody>
      </p:sp>
      <p:sp>
        <p:nvSpPr>
          <p:cNvPr id="21" name="Text 18"/>
          <p:cNvSpPr/>
          <p:nvPr/>
        </p:nvSpPr>
        <p:spPr>
          <a:xfrm>
            <a:off x="5541264" y="4087368"/>
            <a:ext cx="1700784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70" b="1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Checkout</a:t>
            </a:r>
            <a:endParaRPr lang="en-US" sz="1570" dirty="0"/>
          </a:p>
        </p:txBody>
      </p:sp>
      <p:sp>
        <p:nvSpPr>
          <p:cNvPr id="22" name="Text 19"/>
          <p:cNvSpPr/>
          <p:nvPr/>
        </p:nvSpPr>
        <p:spPr>
          <a:xfrm>
            <a:off x="5541264" y="4498848"/>
            <a:ext cx="17373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D7C3C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Shipping, taxes or payments fail</a:t>
            </a:r>
            <a:endParaRPr lang="en-US" sz="1180" dirty="0"/>
          </a:p>
        </p:txBody>
      </p:sp>
      <p:sp>
        <p:nvSpPr>
          <p:cNvPr id="23" name="Shape 20"/>
          <p:cNvSpPr/>
          <p:nvPr/>
        </p:nvSpPr>
        <p:spPr>
          <a:xfrm>
            <a:off x="7635240" y="3291840"/>
            <a:ext cx="2121408" cy="1920240"/>
          </a:xfrm>
          <a:prstGeom prst="roundRect">
            <a:avLst>
              <a:gd name="adj" fmla="val 5714"/>
            </a:avLst>
          </a:prstGeom>
          <a:solidFill>
            <a:srgbClr val="391C30"/>
          </a:solidFill>
          <a:ln w="10160">
            <a:solidFill>
              <a:srgbClr val="391C30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4" name="Text 21"/>
          <p:cNvSpPr/>
          <p:nvPr/>
        </p:nvSpPr>
        <p:spPr>
          <a:xfrm>
            <a:off x="7836408" y="3474720"/>
            <a:ext cx="731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000" dirty="0">
                <a:solidFill>
                  <a:srgbClr val="CBA776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04</a:t>
            </a:r>
            <a:endParaRPr lang="en-US" sz="3000" dirty="0"/>
          </a:p>
        </p:txBody>
      </p:sp>
      <p:sp>
        <p:nvSpPr>
          <p:cNvPr id="25" name="Text 22"/>
          <p:cNvSpPr/>
          <p:nvPr/>
        </p:nvSpPr>
        <p:spPr>
          <a:xfrm>
            <a:off x="7836408" y="4087368"/>
            <a:ext cx="1700784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70" b="1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Fulfilment</a:t>
            </a:r>
            <a:endParaRPr lang="en-US" sz="1570" dirty="0"/>
          </a:p>
        </p:txBody>
      </p:sp>
      <p:sp>
        <p:nvSpPr>
          <p:cNvPr id="26" name="Text 23"/>
          <p:cNvSpPr/>
          <p:nvPr/>
        </p:nvSpPr>
        <p:spPr>
          <a:xfrm>
            <a:off x="7836408" y="4498848"/>
            <a:ext cx="17373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D7C3C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Stock, invoices or order status fall out of sync</a:t>
            </a:r>
            <a:endParaRPr lang="en-US" sz="1180" dirty="0"/>
          </a:p>
        </p:txBody>
      </p:sp>
      <p:sp>
        <p:nvSpPr>
          <p:cNvPr id="27" name="Shape 24"/>
          <p:cNvSpPr/>
          <p:nvPr/>
        </p:nvSpPr>
        <p:spPr>
          <a:xfrm>
            <a:off x="9930384" y="3291840"/>
            <a:ext cx="2121408" cy="1920240"/>
          </a:xfrm>
          <a:prstGeom prst="roundRect">
            <a:avLst>
              <a:gd name="adj" fmla="val 5714"/>
            </a:avLst>
          </a:prstGeom>
          <a:solidFill>
            <a:srgbClr val="391C30"/>
          </a:solidFill>
          <a:ln w="10160">
            <a:solidFill>
              <a:srgbClr val="391C30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8" name="Text 25"/>
          <p:cNvSpPr/>
          <p:nvPr/>
        </p:nvSpPr>
        <p:spPr>
          <a:xfrm>
            <a:off x="10131552" y="3474720"/>
            <a:ext cx="731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000" dirty="0">
                <a:solidFill>
                  <a:srgbClr val="CBA776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05</a:t>
            </a:r>
            <a:endParaRPr lang="en-US" sz="3000" dirty="0"/>
          </a:p>
        </p:txBody>
      </p:sp>
      <p:sp>
        <p:nvSpPr>
          <p:cNvPr id="29" name="Text 26"/>
          <p:cNvSpPr/>
          <p:nvPr/>
        </p:nvSpPr>
        <p:spPr>
          <a:xfrm>
            <a:off x="10131552" y="4087368"/>
            <a:ext cx="1700784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70" b="1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Support</a:t>
            </a:r>
            <a:endParaRPr lang="en-US" sz="1570" dirty="0"/>
          </a:p>
        </p:txBody>
      </p:sp>
      <p:sp>
        <p:nvSpPr>
          <p:cNvPr id="30" name="Text 27"/>
          <p:cNvSpPr/>
          <p:nvPr/>
        </p:nvSpPr>
        <p:spPr>
          <a:xfrm>
            <a:off x="10131552" y="4498848"/>
            <a:ext cx="17373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D7C3C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Recurring issues trigger customer enquiries</a:t>
            </a:r>
            <a:endParaRPr lang="en-US" sz="1180" dirty="0"/>
          </a:p>
        </p:txBody>
      </p:sp>
      <p:sp>
        <p:nvSpPr>
          <p:cNvPr id="31" name="Text 28"/>
          <p:cNvSpPr/>
          <p:nvPr/>
        </p:nvSpPr>
        <p:spPr>
          <a:xfrm>
            <a:off x="768096" y="5696712"/>
            <a:ext cx="106984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600" i="1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We address the complete operational chain, not isolated symptoms.</a:t>
            </a:r>
            <a:endParaRPr lang="en-US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BF7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Zarasi_Digital_Official_Logo_Optimiz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3504" y="128016"/>
            <a:ext cx="658368" cy="65836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17320" y="292608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730" spc="90" kern="0" dirty="0">
                <a:solidFill>
                  <a:srgbClr val="211A20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ZARASi  DIGITAL</a:t>
            </a:r>
            <a:endParaRPr lang="en-US" sz="1730" dirty="0"/>
          </a:p>
        </p:txBody>
      </p:sp>
      <p:sp>
        <p:nvSpPr>
          <p:cNvPr id="4" name="Shape 1"/>
          <p:cNvSpPr/>
          <p:nvPr/>
        </p:nvSpPr>
        <p:spPr>
          <a:xfrm>
            <a:off x="676656" y="6510528"/>
            <a:ext cx="10863072" cy="0"/>
          </a:xfrm>
          <a:prstGeom prst="line">
            <a:avLst/>
          </a:prstGeom>
          <a:noFill/>
          <a:ln w="8890">
            <a:solidFill>
              <a:srgbClr val="E6D9DE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685800" y="6583680"/>
            <a:ext cx="6766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830" spc="80" kern="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DEFINE STRATEGY. BUILD PRODUCTS. TRANSFORM WITH AI.</a:t>
            </a:r>
            <a:endParaRPr lang="en-US" sz="830" dirty="0"/>
          </a:p>
        </p:txBody>
      </p:sp>
      <p:sp>
        <p:nvSpPr>
          <p:cNvPr id="6" name="Text 3"/>
          <p:cNvSpPr/>
          <p:nvPr/>
        </p:nvSpPr>
        <p:spPr>
          <a:xfrm>
            <a:off x="11119104" y="656539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9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04</a:t>
            </a:r>
            <a:endParaRPr lang="en-US" sz="920" dirty="0"/>
          </a:p>
        </p:txBody>
      </p:sp>
      <p:sp>
        <p:nvSpPr>
          <p:cNvPr id="7" name="Text 4"/>
          <p:cNvSpPr/>
          <p:nvPr/>
        </p:nvSpPr>
        <p:spPr>
          <a:xfrm>
            <a:off x="8229600" y="420624"/>
            <a:ext cx="32918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1040" b="1" spc="170" kern="0" dirty="0">
                <a:solidFill>
                  <a:srgbClr val="741F4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OUR SERVICES</a:t>
            </a:r>
            <a:endParaRPr lang="en-US" sz="1040" dirty="0"/>
          </a:p>
        </p:txBody>
      </p:sp>
      <p:sp>
        <p:nvSpPr>
          <p:cNvPr id="8" name="Text 5"/>
          <p:cNvSpPr/>
          <p:nvPr/>
        </p:nvSpPr>
        <p:spPr>
          <a:xfrm>
            <a:off x="713232" y="1051560"/>
            <a:ext cx="9326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30" b="1" spc="210" kern="0" dirty="0">
                <a:solidFill>
                  <a:srgbClr val="741F4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CAPABILITIES</a:t>
            </a:r>
            <a:endParaRPr lang="en-US" sz="1130" dirty="0"/>
          </a:p>
        </p:txBody>
      </p:sp>
      <p:sp>
        <p:nvSpPr>
          <p:cNvPr id="9" name="Text 6"/>
          <p:cNvSpPr/>
          <p:nvPr/>
        </p:nvSpPr>
        <p:spPr>
          <a:xfrm>
            <a:off x="713232" y="1426464"/>
            <a:ext cx="107442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650" dirty="0">
                <a:solidFill>
                  <a:srgbClr val="211A20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Four disciplines. One integrated partnership.</a:t>
            </a:r>
            <a:endParaRPr lang="en-US" sz="3650" dirty="0"/>
          </a:p>
        </p:txBody>
      </p:sp>
      <p:sp>
        <p:nvSpPr>
          <p:cNvPr id="10" name="Text 7"/>
          <p:cNvSpPr/>
          <p:nvPr/>
        </p:nvSpPr>
        <p:spPr>
          <a:xfrm>
            <a:off x="749808" y="2542032"/>
            <a:ext cx="103327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Engage us for a focused problem or for continuing technical ownership.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758952" y="2889504"/>
            <a:ext cx="5358384" cy="1426464"/>
          </a:xfrm>
          <a:prstGeom prst="roundRect">
            <a:avLst>
              <a:gd name="adj" fmla="val 7692"/>
            </a:avLst>
          </a:prstGeom>
          <a:solidFill>
            <a:srgbClr val="FFFDFB"/>
          </a:solidFill>
          <a:ln w="10160">
            <a:solidFill>
              <a:srgbClr val="FFFDFB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2" name="Shape 9"/>
          <p:cNvSpPr/>
          <p:nvPr/>
        </p:nvSpPr>
        <p:spPr>
          <a:xfrm>
            <a:off x="758952" y="2889504"/>
            <a:ext cx="36576" cy="1426464"/>
          </a:xfrm>
          <a:prstGeom prst="rect">
            <a:avLst/>
          </a:prstGeom>
          <a:solidFill>
            <a:srgbClr val="B85C82"/>
          </a:solidFill>
          <a:ln w="1016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3" name="Text 10"/>
          <p:cNvSpPr/>
          <p:nvPr/>
        </p:nvSpPr>
        <p:spPr>
          <a:xfrm>
            <a:off x="960120" y="3072384"/>
            <a:ext cx="576072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2450" dirty="0">
                <a:solidFill>
                  <a:srgbClr val="741F4D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01</a:t>
            </a:r>
            <a:endParaRPr lang="en-US" sz="2450" dirty="0"/>
          </a:p>
        </p:txBody>
      </p:sp>
      <p:sp>
        <p:nvSpPr>
          <p:cNvPr id="14" name="Text 11"/>
          <p:cNvSpPr/>
          <p:nvPr/>
        </p:nvSpPr>
        <p:spPr>
          <a:xfrm>
            <a:off x="1792224" y="3054096"/>
            <a:ext cx="39319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65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Commerce technology</a:t>
            </a:r>
            <a:endParaRPr lang="en-US" sz="1650" dirty="0"/>
          </a:p>
        </p:txBody>
      </p:sp>
      <p:sp>
        <p:nvSpPr>
          <p:cNvPr id="15" name="Text 12"/>
          <p:cNvSpPr/>
          <p:nvPr/>
        </p:nvSpPr>
        <p:spPr>
          <a:xfrm>
            <a:off x="1792224" y="3474720"/>
            <a:ext cx="3913632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Adobe Commerce / Magento</a:t>
            </a:r>
            <a:endParaRPr lang="en-US" sz="118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Site enhancements &amp; reliability</a:t>
            </a:r>
            <a:endParaRPr lang="en-US" sz="118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Technical audits &amp; remediation</a:t>
            </a:r>
            <a:endParaRPr lang="en-US" sz="1180" dirty="0"/>
          </a:p>
        </p:txBody>
      </p:sp>
      <p:sp>
        <p:nvSpPr>
          <p:cNvPr id="16" name="Shape 13"/>
          <p:cNvSpPr/>
          <p:nvPr/>
        </p:nvSpPr>
        <p:spPr>
          <a:xfrm>
            <a:off x="6345936" y="2889504"/>
            <a:ext cx="5358384" cy="1426464"/>
          </a:xfrm>
          <a:prstGeom prst="roundRect">
            <a:avLst>
              <a:gd name="adj" fmla="val 7692"/>
            </a:avLst>
          </a:prstGeom>
          <a:solidFill>
            <a:srgbClr val="FFFDFB"/>
          </a:solidFill>
          <a:ln w="10160">
            <a:solidFill>
              <a:srgbClr val="FFFDFB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7" name="Shape 14"/>
          <p:cNvSpPr/>
          <p:nvPr/>
        </p:nvSpPr>
        <p:spPr>
          <a:xfrm>
            <a:off x="6345936" y="2889504"/>
            <a:ext cx="36576" cy="1426464"/>
          </a:xfrm>
          <a:prstGeom prst="rect">
            <a:avLst/>
          </a:prstGeom>
          <a:solidFill>
            <a:srgbClr val="B85C82"/>
          </a:solidFill>
          <a:ln w="1016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8" name="Text 15"/>
          <p:cNvSpPr/>
          <p:nvPr/>
        </p:nvSpPr>
        <p:spPr>
          <a:xfrm>
            <a:off x="6547104" y="3072384"/>
            <a:ext cx="576072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2450" dirty="0">
                <a:solidFill>
                  <a:srgbClr val="741F4D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02</a:t>
            </a:r>
            <a:endParaRPr lang="en-US" sz="2450" dirty="0"/>
          </a:p>
        </p:txBody>
      </p:sp>
      <p:sp>
        <p:nvSpPr>
          <p:cNvPr id="19" name="Text 16"/>
          <p:cNvSpPr/>
          <p:nvPr/>
        </p:nvSpPr>
        <p:spPr>
          <a:xfrm>
            <a:off x="7379208" y="3054096"/>
            <a:ext cx="39319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65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Product &amp; transformation</a:t>
            </a:r>
            <a:endParaRPr lang="en-US" sz="1650" dirty="0"/>
          </a:p>
        </p:txBody>
      </p:sp>
      <p:sp>
        <p:nvSpPr>
          <p:cNvPr id="20" name="Text 17"/>
          <p:cNvSpPr/>
          <p:nvPr/>
        </p:nvSpPr>
        <p:spPr>
          <a:xfrm>
            <a:off x="7379208" y="3474720"/>
            <a:ext cx="3913632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Discovery &amp; process mapping</a:t>
            </a:r>
            <a:endParaRPr lang="en-US" sz="118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Backlogs, roadmaps &amp; UAT</a:t>
            </a:r>
            <a:endParaRPr lang="en-US" sz="118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Stakeholder and vendor alignment</a:t>
            </a:r>
            <a:endParaRPr lang="en-US" sz="1180" dirty="0"/>
          </a:p>
        </p:txBody>
      </p:sp>
      <p:sp>
        <p:nvSpPr>
          <p:cNvPr id="21" name="Shape 18"/>
          <p:cNvSpPr/>
          <p:nvPr/>
        </p:nvSpPr>
        <p:spPr>
          <a:xfrm>
            <a:off x="758952" y="4480560"/>
            <a:ext cx="5358384" cy="1426464"/>
          </a:xfrm>
          <a:prstGeom prst="roundRect">
            <a:avLst>
              <a:gd name="adj" fmla="val 7692"/>
            </a:avLst>
          </a:prstGeom>
          <a:solidFill>
            <a:srgbClr val="FFFDFB"/>
          </a:solidFill>
          <a:ln w="10160">
            <a:solidFill>
              <a:srgbClr val="FFFDFB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2" name="Shape 19"/>
          <p:cNvSpPr/>
          <p:nvPr/>
        </p:nvSpPr>
        <p:spPr>
          <a:xfrm>
            <a:off x="758952" y="4480560"/>
            <a:ext cx="36576" cy="1426464"/>
          </a:xfrm>
          <a:prstGeom prst="rect">
            <a:avLst/>
          </a:prstGeom>
          <a:solidFill>
            <a:srgbClr val="B85C82"/>
          </a:solidFill>
          <a:ln w="1016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3" name="Text 20"/>
          <p:cNvSpPr/>
          <p:nvPr/>
        </p:nvSpPr>
        <p:spPr>
          <a:xfrm>
            <a:off x="960120" y="4663440"/>
            <a:ext cx="576072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2450" dirty="0">
                <a:solidFill>
                  <a:srgbClr val="741F4D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03</a:t>
            </a:r>
            <a:endParaRPr lang="en-US" sz="2450" dirty="0"/>
          </a:p>
        </p:txBody>
      </p:sp>
      <p:sp>
        <p:nvSpPr>
          <p:cNvPr id="24" name="Text 21"/>
          <p:cNvSpPr/>
          <p:nvPr/>
        </p:nvSpPr>
        <p:spPr>
          <a:xfrm>
            <a:off x="1792224" y="4645152"/>
            <a:ext cx="39319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65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Integration &amp; assurance</a:t>
            </a:r>
            <a:endParaRPr lang="en-US" sz="1650" dirty="0"/>
          </a:p>
        </p:txBody>
      </p:sp>
      <p:sp>
        <p:nvSpPr>
          <p:cNvPr id="25" name="Text 22"/>
          <p:cNvSpPr/>
          <p:nvPr/>
        </p:nvSpPr>
        <p:spPr>
          <a:xfrm>
            <a:off x="1792224" y="5065776"/>
            <a:ext cx="3913632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ERP, PIM, payment &amp; 3PL APIs</a:t>
            </a:r>
            <a:endParaRPr lang="en-US" sz="118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Stock, price &amp; order accuracy</a:t>
            </a:r>
            <a:endParaRPr lang="en-US" sz="118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Automated QA and monitoring</a:t>
            </a:r>
            <a:endParaRPr lang="en-US" sz="1180" dirty="0"/>
          </a:p>
        </p:txBody>
      </p:sp>
      <p:sp>
        <p:nvSpPr>
          <p:cNvPr id="26" name="Shape 23"/>
          <p:cNvSpPr/>
          <p:nvPr/>
        </p:nvSpPr>
        <p:spPr>
          <a:xfrm>
            <a:off x="6345936" y="4480560"/>
            <a:ext cx="5358384" cy="1426464"/>
          </a:xfrm>
          <a:prstGeom prst="roundRect">
            <a:avLst>
              <a:gd name="adj" fmla="val 7692"/>
            </a:avLst>
          </a:prstGeom>
          <a:solidFill>
            <a:srgbClr val="FFFDFB"/>
          </a:solidFill>
          <a:ln w="10160">
            <a:solidFill>
              <a:srgbClr val="FFFDFB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7" name="Shape 24"/>
          <p:cNvSpPr/>
          <p:nvPr/>
        </p:nvSpPr>
        <p:spPr>
          <a:xfrm>
            <a:off x="6345936" y="4480560"/>
            <a:ext cx="36576" cy="1426464"/>
          </a:xfrm>
          <a:prstGeom prst="rect">
            <a:avLst/>
          </a:prstGeom>
          <a:solidFill>
            <a:srgbClr val="B85C82"/>
          </a:solidFill>
          <a:ln w="1016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8" name="Text 25"/>
          <p:cNvSpPr/>
          <p:nvPr/>
        </p:nvSpPr>
        <p:spPr>
          <a:xfrm>
            <a:off x="6547104" y="4663440"/>
            <a:ext cx="576072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2450" dirty="0">
                <a:solidFill>
                  <a:srgbClr val="741F4D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04</a:t>
            </a:r>
            <a:endParaRPr lang="en-US" sz="2450" dirty="0"/>
          </a:p>
        </p:txBody>
      </p:sp>
      <p:sp>
        <p:nvSpPr>
          <p:cNvPr id="29" name="Text 26"/>
          <p:cNvSpPr/>
          <p:nvPr/>
        </p:nvSpPr>
        <p:spPr>
          <a:xfrm>
            <a:off x="7379208" y="4645152"/>
            <a:ext cx="39319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65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AI &amp; intelligent workflows</a:t>
            </a:r>
            <a:endParaRPr lang="en-US" sz="1650" dirty="0"/>
          </a:p>
        </p:txBody>
      </p:sp>
      <p:sp>
        <p:nvSpPr>
          <p:cNvPr id="30" name="Text 27"/>
          <p:cNvSpPr/>
          <p:nvPr/>
        </p:nvSpPr>
        <p:spPr>
          <a:xfrm>
            <a:off x="7379208" y="5065776"/>
            <a:ext cx="3913632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Support copilots &amp; knowledge tools</a:t>
            </a:r>
            <a:endParaRPr lang="en-US" sz="118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Exception triage and automation</a:t>
            </a:r>
            <a:endParaRPr lang="en-US" sz="118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Human-reviewed AI operations</a:t>
            </a:r>
            <a:endParaRPr lang="en-US" sz="118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BF7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Zarasi_Digital_Official_Logo_Optimiz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3504" y="128016"/>
            <a:ext cx="658368" cy="65836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17320" y="292608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730" spc="90" kern="0" dirty="0">
                <a:solidFill>
                  <a:srgbClr val="211A20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ZARASi  DIGITAL</a:t>
            </a:r>
            <a:endParaRPr lang="en-US" sz="1730" dirty="0"/>
          </a:p>
        </p:txBody>
      </p:sp>
      <p:sp>
        <p:nvSpPr>
          <p:cNvPr id="4" name="Shape 1"/>
          <p:cNvSpPr/>
          <p:nvPr/>
        </p:nvSpPr>
        <p:spPr>
          <a:xfrm>
            <a:off x="676656" y="6510528"/>
            <a:ext cx="10863072" cy="0"/>
          </a:xfrm>
          <a:prstGeom prst="line">
            <a:avLst/>
          </a:prstGeom>
          <a:noFill/>
          <a:ln w="8890">
            <a:solidFill>
              <a:srgbClr val="E6D9DE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685800" y="6583680"/>
            <a:ext cx="6766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830" spc="80" kern="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DEFINE STRATEGY. BUILD PRODUCTS. TRANSFORM WITH AI.</a:t>
            </a:r>
            <a:endParaRPr lang="en-US" sz="830" dirty="0"/>
          </a:p>
        </p:txBody>
      </p:sp>
      <p:sp>
        <p:nvSpPr>
          <p:cNvPr id="6" name="Text 3"/>
          <p:cNvSpPr/>
          <p:nvPr/>
        </p:nvSpPr>
        <p:spPr>
          <a:xfrm>
            <a:off x="11119104" y="656539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9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05</a:t>
            </a:r>
            <a:endParaRPr lang="en-US" sz="920" dirty="0"/>
          </a:p>
        </p:txBody>
      </p:sp>
      <p:sp>
        <p:nvSpPr>
          <p:cNvPr id="7" name="Text 4"/>
          <p:cNvSpPr/>
          <p:nvPr/>
        </p:nvSpPr>
        <p:spPr>
          <a:xfrm>
            <a:off x="8229600" y="420624"/>
            <a:ext cx="32918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1040" b="1" spc="170" kern="0" dirty="0">
                <a:solidFill>
                  <a:srgbClr val="741F4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COMMERCE RELIABILITY</a:t>
            </a:r>
            <a:endParaRPr lang="en-US" sz="1040" dirty="0"/>
          </a:p>
        </p:txBody>
      </p:sp>
      <p:sp>
        <p:nvSpPr>
          <p:cNvPr id="8" name="Text 5"/>
          <p:cNvSpPr/>
          <p:nvPr/>
        </p:nvSpPr>
        <p:spPr>
          <a:xfrm>
            <a:off x="713232" y="1051560"/>
            <a:ext cx="9326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30" b="1" spc="210" kern="0" dirty="0">
                <a:solidFill>
                  <a:srgbClr val="741F4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OPERATIONAL ASSURANCE</a:t>
            </a:r>
            <a:endParaRPr lang="en-US" sz="1130" dirty="0"/>
          </a:p>
        </p:txBody>
      </p:sp>
      <p:sp>
        <p:nvSpPr>
          <p:cNvPr id="9" name="Text 6"/>
          <p:cNvSpPr/>
          <p:nvPr/>
        </p:nvSpPr>
        <p:spPr>
          <a:xfrm>
            <a:off x="713232" y="1426464"/>
            <a:ext cx="107442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650" dirty="0">
                <a:solidFill>
                  <a:srgbClr val="211A20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Protect the journeys that make revenue possible.</a:t>
            </a:r>
            <a:endParaRPr lang="en-US" sz="3650" dirty="0"/>
          </a:p>
        </p:txBody>
      </p:sp>
      <p:sp>
        <p:nvSpPr>
          <p:cNvPr id="10" name="Text 7"/>
          <p:cNvSpPr/>
          <p:nvPr/>
        </p:nvSpPr>
        <p:spPr>
          <a:xfrm>
            <a:off x="749808" y="2542032"/>
            <a:ext cx="103327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Continuous checks make problems visible while they can still be contained.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1069848" y="3675888"/>
            <a:ext cx="9921240" cy="0"/>
          </a:xfrm>
          <a:prstGeom prst="line">
            <a:avLst/>
          </a:prstGeom>
          <a:noFill/>
          <a:ln w="25400">
            <a:solidFill>
              <a:srgbClr val="CBA776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12" name="Shape 9"/>
          <p:cNvSpPr/>
          <p:nvPr/>
        </p:nvSpPr>
        <p:spPr>
          <a:xfrm>
            <a:off x="1344168" y="3355848"/>
            <a:ext cx="640080" cy="640080"/>
          </a:xfrm>
          <a:prstGeom prst="ellipse">
            <a:avLst/>
          </a:prstGeom>
          <a:solidFill>
            <a:srgbClr val="4A1238"/>
          </a:solidFill>
          <a:ln w="21590">
            <a:solidFill>
              <a:srgbClr val="FBF7F3"/>
            </a:solidFill>
            <a:prstDash val="solid"/>
          </a:ln>
        </p:spPr>
        <p:txBody>
          <a:bodyPr/>
          <a:p/>
        </p:txBody>
      </p:sp>
      <p:sp>
        <p:nvSpPr>
          <p:cNvPr id="13" name="Text 10"/>
          <p:cNvSpPr/>
          <p:nvPr/>
        </p:nvSpPr>
        <p:spPr>
          <a:xfrm>
            <a:off x="1453896" y="3488436"/>
            <a:ext cx="4389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5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</a:t>
            </a:r>
            <a:endParaRPr lang="en-US" sz="1250" dirty="0"/>
          </a:p>
        </p:txBody>
      </p:sp>
      <p:sp>
        <p:nvSpPr>
          <p:cNvPr id="14" name="Text 11"/>
          <p:cNvSpPr/>
          <p:nvPr/>
        </p:nvSpPr>
        <p:spPr>
          <a:xfrm>
            <a:off x="758952" y="4224528"/>
            <a:ext cx="181965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30" b="1" spc="45" kern="0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PRODUCT</a:t>
            </a:r>
            <a:endParaRPr lang="en-US" sz="1230" dirty="0"/>
          </a:p>
        </p:txBody>
      </p:sp>
      <p:sp>
        <p:nvSpPr>
          <p:cNvPr id="15" name="Text 12"/>
          <p:cNvSpPr/>
          <p:nvPr/>
        </p:nvSpPr>
        <p:spPr>
          <a:xfrm>
            <a:off x="758952" y="4645152"/>
            <a:ext cx="1819656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Catalogue &amp; pricing</a:t>
            </a:r>
            <a:endParaRPr lang="en-US" sz="1200" dirty="0"/>
          </a:p>
        </p:txBody>
      </p:sp>
      <p:sp>
        <p:nvSpPr>
          <p:cNvPr id="16" name="Shape 13"/>
          <p:cNvSpPr/>
          <p:nvPr/>
        </p:nvSpPr>
        <p:spPr>
          <a:xfrm>
            <a:off x="3255264" y="3355848"/>
            <a:ext cx="640080" cy="640080"/>
          </a:xfrm>
          <a:prstGeom prst="ellipse">
            <a:avLst/>
          </a:prstGeom>
          <a:solidFill>
            <a:srgbClr val="4A1238"/>
          </a:solidFill>
          <a:ln w="21590">
            <a:solidFill>
              <a:srgbClr val="FBF7F3"/>
            </a:solidFill>
            <a:prstDash val="solid"/>
          </a:ln>
        </p:spPr>
        <p:txBody>
          <a:bodyPr/>
          <a:p/>
        </p:txBody>
      </p:sp>
      <p:sp>
        <p:nvSpPr>
          <p:cNvPr id="17" name="Text 14"/>
          <p:cNvSpPr/>
          <p:nvPr/>
        </p:nvSpPr>
        <p:spPr>
          <a:xfrm>
            <a:off x="3364992" y="3488436"/>
            <a:ext cx="4389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5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</a:t>
            </a:r>
            <a:endParaRPr lang="en-US" sz="1250" dirty="0"/>
          </a:p>
        </p:txBody>
      </p:sp>
      <p:sp>
        <p:nvSpPr>
          <p:cNvPr id="18" name="Text 15"/>
          <p:cNvSpPr/>
          <p:nvPr/>
        </p:nvSpPr>
        <p:spPr>
          <a:xfrm>
            <a:off x="2670048" y="4224528"/>
            <a:ext cx="181965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30" b="1" spc="45" kern="0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CART</a:t>
            </a:r>
            <a:endParaRPr lang="en-US" sz="1230" dirty="0"/>
          </a:p>
        </p:txBody>
      </p:sp>
      <p:sp>
        <p:nvSpPr>
          <p:cNvPr id="19" name="Text 16"/>
          <p:cNvSpPr/>
          <p:nvPr/>
        </p:nvSpPr>
        <p:spPr>
          <a:xfrm>
            <a:off x="2670048" y="4645152"/>
            <a:ext cx="1819656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Buyability &amp; variants</a:t>
            </a:r>
            <a:endParaRPr lang="en-US" sz="1200" dirty="0"/>
          </a:p>
        </p:txBody>
      </p:sp>
      <p:sp>
        <p:nvSpPr>
          <p:cNvPr id="20" name="Shape 17"/>
          <p:cNvSpPr/>
          <p:nvPr/>
        </p:nvSpPr>
        <p:spPr>
          <a:xfrm>
            <a:off x="5166360" y="3355848"/>
            <a:ext cx="640080" cy="640080"/>
          </a:xfrm>
          <a:prstGeom prst="ellipse">
            <a:avLst/>
          </a:prstGeom>
          <a:solidFill>
            <a:srgbClr val="741F4D"/>
          </a:solidFill>
          <a:ln w="21590">
            <a:solidFill>
              <a:srgbClr val="FBF7F3"/>
            </a:solidFill>
            <a:prstDash val="solid"/>
          </a:ln>
        </p:spPr>
        <p:txBody>
          <a:bodyPr/>
          <a:p/>
        </p:txBody>
      </p:sp>
      <p:sp>
        <p:nvSpPr>
          <p:cNvPr id="21" name="Text 18"/>
          <p:cNvSpPr/>
          <p:nvPr/>
        </p:nvSpPr>
        <p:spPr>
          <a:xfrm>
            <a:off x="5276088" y="3488436"/>
            <a:ext cx="4389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5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</a:t>
            </a:r>
            <a:endParaRPr lang="en-US" sz="1250" dirty="0"/>
          </a:p>
        </p:txBody>
      </p:sp>
      <p:sp>
        <p:nvSpPr>
          <p:cNvPr id="22" name="Text 19"/>
          <p:cNvSpPr/>
          <p:nvPr/>
        </p:nvSpPr>
        <p:spPr>
          <a:xfrm>
            <a:off x="4581144" y="4224528"/>
            <a:ext cx="181965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30" b="1" spc="45" kern="0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CHECKOUT</a:t>
            </a:r>
            <a:endParaRPr lang="en-US" sz="1230" dirty="0"/>
          </a:p>
        </p:txBody>
      </p:sp>
      <p:sp>
        <p:nvSpPr>
          <p:cNvPr id="23" name="Text 20"/>
          <p:cNvSpPr/>
          <p:nvPr/>
        </p:nvSpPr>
        <p:spPr>
          <a:xfrm>
            <a:off x="4581144" y="4645152"/>
            <a:ext cx="1819656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Shipping &amp; taxes</a:t>
            </a:r>
            <a:endParaRPr lang="en-US" sz="1200" dirty="0"/>
          </a:p>
        </p:txBody>
      </p:sp>
      <p:sp>
        <p:nvSpPr>
          <p:cNvPr id="24" name="Shape 21"/>
          <p:cNvSpPr/>
          <p:nvPr/>
        </p:nvSpPr>
        <p:spPr>
          <a:xfrm>
            <a:off x="7077456" y="3355848"/>
            <a:ext cx="640080" cy="640080"/>
          </a:xfrm>
          <a:prstGeom prst="ellipse">
            <a:avLst/>
          </a:prstGeom>
          <a:solidFill>
            <a:srgbClr val="4A1238"/>
          </a:solidFill>
          <a:ln w="21590">
            <a:solidFill>
              <a:srgbClr val="FBF7F3"/>
            </a:solidFill>
            <a:prstDash val="solid"/>
          </a:ln>
        </p:spPr>
        <p:txBody>
          <a:bodyPr/>
          <a:p/>
        </p:txBody>
      </p:sp>
      <p:sp>
        <p:nvSpPr>
          <p:cNvPr id="25" name="Text 22"/>
          <p:cNvSpPr/>
          <p:nvPr/>
        </p:nvSpPr>
        <p:spPr>
          <a:xfrm>
            <a:off x="7187184" y="3488436"/>
            <a:ext cx="4389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5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4</a:t>
            </a:r>
            <a:endParaRPr lang="en-US" sz="1250" dirty="0"/>
          </a:p>
        </p:txBody>
      </p:sp>
      <p:sp>
        <p:nvSpPr>
          <p:cNvPr id="26" name="Text 23"/>
          <p:cNvSpPr/>
          <p:nvPr/>
        </p:nvSpPr>
        <p:spPr>
          <a:xfrm>
            <a:off x="6492240" y="4224528"/>
            <a:ext cx="181965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30" b="1" spc="45" kern="0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PAYMENT</a:t>
            </a:r>
            <a:endParaRPr lang="en-US" sz="1230" dirty="0"/>
          </a:p>
        </p:txBody>
      </p:sp>
      <p:sp>
        <p:nvSpPr>
          <p:cNvPr id="27" name="Text 24"/>
          <p:cNvSpPr/>
          <p:nvPr/>
        </p:nvSpPr>
        <p:spPr>
          <a:xfrm>
            <a:off x="6492240" y="4645152"/>
            <a:ext cx="1819656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Authorisation &amp; status</a:t>
            </a:r>
            <a:endParaRPr lang="en-US" sz="1200" dirty="0"/>
          </a:p>
        </p:txBody>
      </p:sp>
      <p:sp>
        <p:nvSpPr>
          <p:cNvPr id="28" name="Shape 25"/>
          <p:cNvSpPr/>
          <p:nvPr/>
        </p:nvSpPr>
        <p:spPr>
          <a:xfrm>
            <a:off x="8988552" y="3355848"/>
            <a:ext cx="640080" cy="640080"/>
          </a:xfrm>
          <a:prstGeom prst="ellipse">
            <a:avLst/>
          </a:prstGeom>
          <a:solidFill>
            <a:srgbClr val="4A1238"/>
          </a:solidFill>
          <a:ln w="21590">
            <a:solidFill>
              <a:srgbClr val="FBF7F3"/>
            </a:solidFill>
            <a:prstDash val="solid"/>
          </a:ln>
        </p:spPr>
        <p:txBody>
          <a:bodyPr/>
          <a:p/>
        </p:txBody>
      </p:sp>
      <p:sp>
        <p:nvSpPr>
          <p:cNvPr id="29" name="Text 26"/>
          <p:cNvSpPr/>
          <p:nvPr/>
        </p:nvSpPr>
        <p:spPr>
          <a:xfrm>
            <a:off x="9098280" y="3488436"/>
            <a:ext cx="4389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5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5</a:t>
            </a:r>
            <a:endParaRPr lang="en-US" sz="1250" dirty="0"/>
          </a:p>
        </p:txBody>
      </p:sp>
      <p:sp>
        <p:nvSpPr>
          <p:cNvPr id="30" name="Text 27"/>
          <p:cNvSpPr/>
          <p:nvPr/>
        </p:nvSpPr>
        <p:spPr>
          <a:xfrm>
            <a:off x="8403336" y="4224528"/>
            <a:ext cx="181965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30" b="1" spc="45" kern="0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ORDER</a:t>
            </a:r>
            <a:endParaRPr lang="en-US" sz="1230" dirty="0"/>
          </a:p>
        </p:txBody>
      </p:sp>
      <p:sp>
        <p:nvSpPr>
          <p:cNvPr id="31" name="Text 28"/>
          <p:cNvSpPr/>
          <p:nvPr/>
        </p:nvSpPr>
        <p:spPr>
          <a:xfrm>
            <a:off x="8403336" y="4645152"/>
            <a:ext cx="1819656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Invoice &amp; handoff</a:t>
            </a:r>
            <a:endParaRPr lang="en-US" sz="1200" dirty="0"/>
          </a:p>
        </p:txBody>
      </p:sp>
      <p:sp>
        <p:nvSpPr>
          <p:cNvPr id="32" name="Shape 29"/>
          <p:cNvSpPr/>
          <p:nvPr/>
        </p:nvSpPr>
        <p:spPr>
          <a:xfrm>
            <a:off x="10899648" y="3355848"/>
            <a:ext cx="640080" cy="640080"/>
          </a:xfrm>
          <a:prstGeom prst="ellipse">
            <a:avLst/>
          </a:prstGeom>
          <a:solidFill>
            <a:srgbClr val="4A1238"/>
          </a:solidFill>
          <a:ln w="21590">
            <a:solidFill>
              <a:srgbClr val="FBF7F3"/>
            </a:solidFill>
            <a:prstDash val="solid"/>
          </a:ln>
        </p:spPr>
        <p:txBody>
          <a:bodyPr/>
          <a:p/>
        </p:txBody>
      </p:sp>
      <p:sp>
        <p:nvSpPr>
          <p:cNvPr id="33" name="Text 30"/>
          <p:cNvSpPr/>
          <p:nvPr/>
        </p:nvSpPr>
        <p:spPr>
          <a:xfrm>
            <a:off x="11009376" y="3488436"/>
            <a:ext cx="4389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5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6</a:t>
            </a:r>
            <a:endParaRPr lang="en-US" sz="1250" dirty="0"/>
          </a:p>
        </p:txBody>
      </p:sp>
      <p:sp>
        <p:nvSpPr>
          <p:cNvPr id="34" name="Text 31"/>
          <p:cNvSpPr/>
          <p:nvPr/>
        </p:nvSpPr>
        <p:spPr>
          <a:xfrm>
            <a:off x="10314432" y="4224528"/>
            <a:ext cx="181965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30" b="1" spc="45" kern="0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DELIVERY</a:t>
            </a:r>
            <a:endParaRPr lang="en-US" sz="1230" dirty="0"/>
          </a:p>
        </p:txBody>
      </p:sp>
      <p:sp>
        <p:nvSpPr>
          <p:cNvPr id="35" name="Text 32"/>
          <p:cNvSpPr/>
          <p:nvPr/>
        </p:nvSpPr>
        <p:spPr>
          <a:xfrm>
            <a:off x="10314432" y="4645152"/>
            <a:ext cx="1819656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Stock &amp; tracking</a:t>
            </a:r>
            <a:endParaRPr lang="en-US" sz="1200" dirty="0"/>
          </a:p>
        </p:txBody>
      </p:sp>
      <p:sp>
        <p:nvSpPr>
          <p:cNvPr id="36" name="Shape 33"/>
          <p:cNvSpPr/>
          <p:nvPr/>
        </p:nvSpPr>
        <p:spPr>
          <a:xfrm>
            <a:off x="777240" y="5742432"/>
            <a:ext cx="10597896" cy="484632"/>
          </a:xfrm>
          <a:prstGeom prst="roundRect">
            <a:avLst>
              <a:gd name="adj" fmla="val 22642"/>
            </a:avLst>
          </a:prstGeom>
          <a:solidFill>
            <a:srgbClr val="F8F0F2"/>
          </a:solidFill>
          <a:ln w="10160">
            <a:solidFill>
              <a:srgbClr val="F8F0F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7" name="Text 34"/>
          <p:cNvSpPr/>
          <p:nvPr/>
        </p:nvSpPr>
        <p:spPr>
          <a:xfrm>
            <a:off x="978408" y="5843016"/>
            <a:ext cx="10131552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310" b="1" dirty="0">
                <a:solidFill>
                  <a:srgbClr val="741F4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Automated journeys   →   targeted alerts   →   accountable fixes   →   verified releases</a:t>
            </a:r>
            <a:endParaRPr lang="en-US" sz="131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2312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Zarasi_Digital_Official_Logo_Optimiz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3504" y="128016"/>
            <a:ext cx="658368" cy="65836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17320" y="292608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730" spc="90" kern="0" dirty="0">
                <a:solidFill>
                  <a:srgbClr val="FBF7F3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ZARASi  DIGITAL</a:t>
            </a:r>
            <a:endParaRPr lang="en-US" sz="1730" dirty="0"/>
          </a:p>
        </p:txBody>
      </p:sp>
      <p:sp>
        <p:nvSpPr>
          <p:cNvPr id="4" name="Shape 1"/>
          <p:cNvSpPr/>
          <p:nvPr/>
        </p:nvSpPr>
        <p:spPr>
          <a:xfrm>
            <a:off x="676656" y="6510528"/>
            <a:ext cx="10863072" cy="0"/>
          </a:xfrm>
          <a:prstGeom prst="line">
            <a:avLst/>
          </a:prstGeom>
          <a:noFill/>
          <a:ln w="8890">
            <a:solidFill>
              <a:srgbClr val="5B3B4F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685800" y="6583680"/>
            <a:ext cx="6766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830" spc="80" kern="0" dirty="0">
                <a:solidFill>
                  <a:srgbClr val="C1ADB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DEFINE STRATEGY. BUILD PRODUCTS. TRANSFORM WITH AI.</a:t>
            </a:r>
            <a:endParaRPr lang="en-US" sz="830" dirty="0"/>
          </a:p>
        </p:txBody>
      </p:sp>
      <p:sp>
        <p:nvSpPr>
          <p:cNvPr id="6" name="Text 3"/>
          <p:cNvSpPr/>
          <p:nvPr/>
        </p:nvSpPr>
        <p:spPr>
          <a:xfrm>
            <a:off x="11119104" y="656539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920" dirty="0">
                <a:solidFill>
                  <a:srgbClr val="C1ADB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06</a:t>
            </a:r>
            <a:endParaRPr lang="en-US" sz="920" dirty="0"/>
          </a:p>
        </p:txBody>
      </p:sp>
      <p:sp>
        <p:nvSpPr>
          <p:cNvPr id="7" name="Text 4"/>
          <p:cNvSpPr/>
          <p:nvPr/>
        </p:nvSpPr>
        <p:spPr>
          <a:xfrm>
            <a:off x="8229600" y="420624"/>
            <a:ext cx="32918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1040" b="1" spc="170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CONNECTED OPERATIONS</a:t>
            </a:r>
            <a:endParaRPr lang="en-US" sz="1040" dirty="0"/>
          </a:p>
        </p:txBody>
      </p:sp>
      <p:sp>
        <p:nvSpPr>
          <p:cNvPr id="8" name="Text 5"/>
          <p:cNvSpPr/>
          <p:nvPr/>
        </p:nvSpPr>
        <p:spPr>
          <a:xfrm>
            <a:off x="713232" y="1051560"/>
            <a:ext cx="9326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30" b="1" spc="210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SYSTEMS &amp; INTEGRATIONS</a:t>
            </a:r>
            <a:endParaRPr lang="en-US" sz="1130" dirty="0"/>
          </a:p>
        </p:txBody>
      </p:sp>
      <p:sp>
        <p:nvSpPr>
          <p:cNvPr id="9" name="Text 6"/>
          <p:cNvSpPr/>
          <p:nvPr/>
        </p:nvSpPr>
        <p:spPr>
          <a:xfrm>
            <a:off x="713232" y="1426464"/>
            <a:ext cx="107442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600" dirty="0">
                <a:solidFill>
                  <a:srgbClr val="FBF7F3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Make every commerce handoff dependable.</a:t>
            </a:r>
            <a:endParaRPr lang="en-US" sz="3600" dirty="0"/>
          </a:p>
        </p:txBody>
      </p:sp>
      <p:sp>
        <p:nvSpPr>
          <p:cNvPr id="10" name="Text 7"/>
          <p:cNvSpPr/>
          <p:nvPr/>
        </p:nvSpPr>
        <p:spPr>
          <a:xfrm>
            <a:off x="749808" y="2542032"/>
            <a:ext cx="103327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D5C4C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ZARASi connects and monitors the business-critical data moving between your systems.</a:t>
            </a:r>
            <a:endParaRPr lang="en-US" sz="1400" dirty="0"/>
          </a:p>
        </p:txBody>
      </p:sp>
      <p:sp>
        <p:nvSpPr>
          <p:cNvPr id="11" name="Text 8"/>
          <p:cNvSpPr/>
          <p:nvPr/>
        </p:nvSpPr>
        <p:spPr>
          <a:xfrm>
            <a:off x="804672" y="2935224"/>
            <a:ext cx="29260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30" b="1" spc="145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EXTERNAL SYSTEM</a:t>
            </a:r>
            <a:endParaRPr lang="en-US" sz="1030" dirty="0"/>
          </a:p>
        </p:txBody>
      </p:sp>
      <p:sp>
        <p:nvSpPr>
          <p:cNvPr id="12" name="Text 9"/>
          <p:cNvSpPr/>
          <p:nvPr/>
        </p:nvSpPr>
        <p:spPr>
          <a:xfrm>
            <a:off x="4151376" y="2935224"/>
            <a:ext cx="295351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30" b="1" spc="145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DATA &amp; WORKFLOW</a:t>
            </a:r>
            <a:endParaRPr lang="en-US" sz="1030" dirty="0"/>
          </a:p>
        </p:txBody>
      </p:sp>
      <p:sp>
        <p:nvSpPr>
          <p:cNvPr id="13" name="Text 10"/>
          <p:cNvSpPr/>
          <p:nvPr/>
        </p:nvSpPr>
        <p:spPr>
          <a:xfrm>
            <a:off x="7662672" y="2935224"/>
            <a:ext cx="3749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30" b="1" spc="145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BUSINESS OUTCOME</a:t>
            </a:r>
            <a:endParaRPr lang="en-US" sz="1030" dirty="0"/>
          </a:p>
        </p:txBody>
      </p:sp>
      <p:sp>
        <p:nvSpPr>
          <p:cNvPr id="14" name="Shape 11"/>
          <p:cNvSpPr/>
          <p:nvPr/>
        </p:nvSpPr>
        <p:spPr>
          <a:xfrm>
            <a:off x="758952" y="3328416"/>
            <a:ext cx="3063240" cy="475488"/>
          </a:xfrm>
          <a:prstGeom prst="roundRect">
            <a:avLst>
              <a:gd name="adj" fmla="val 23077"/>
            </a:avLst>
          </a:prstGeom>
          <a:solidFill>
            <a:srgbClr val="391C30"/>
          </a:solidFill>
          <a:ln w="10160">
            <a:solidFill>
              <a:srgbClr val="674558"/>
            </a:solidFill>
            <a:prstDash val="solid"/>
          </a:ln>
        </p:spPr>
        <p:txBody>
          <a:bodyPr/>
          <a:p/>
        </p:txBody>
      </p:sp>
      <p:sp>
        <p:nvSpPr>
          <p:cNvPr id="15" name="Shape 12"/>
          <p:cNvSpPr/>
          <p:nvPr/>
        </p:nvSpPr>
        <p:spPr>
          <a:xfrm>
            <a:off x="4114800" y="3328416"/>
            <a:ext cx="3236976" cy="475488"/>
          </a:xfrm>
          <a:prstGeom prst="roundRect">
            <a:avLst>
              <a:gd name="adj" fmla="val 23077"/>
            </a:avLst>
          </a:prstGeom>
          <a:solidFill>
            <a:srgbClr val="602044"/>
          </a:solidFill>
          <a:ln w="6985">
            <a:solidFill>
              <a:srgbClr val="866175"/>
            </a:solidFill>
            <a:prstDash val="solid"/>
          </a:ln>
        </p:spPr>
        <p:txBody>
          <a:bodyPr/>
          <a:p/>
        </p:txBody>
      </p:sp>
      <p:sp>
        <p:nvSpPr>
          <p:cNvPr id="16" name="Shape 13"/>
          <p:cNvSpPr/>
          <p:nvPr/>
        </p:nvSpPr>
        <p:spPr>
          <a:xfrm>
            <a:off x="7644384" y="3328416"/>
            <a:ext cx="3785616" cy="475488"/>
          </a:xfrm>
          <a:prstGeom prst="roundRect">
            <a:avLst>
              <a:gd name="adj" fmla="val 23077"/>
            </a:avLst>
          </a:prstGeom>
          <a:solidFill>
            <a:srgbClr val="391C30"/>
          </a:solidFill>
          <a:ln w="10160">
            <a:solidFill>
              <a:srgbClr val="674558"/>
            </a:solidFill>
            <a:prstDash val="solid"/>
          </a:ln>
        </p:spPr>
        <p:txBody>
          <a:bodyPr/>
          <a:p/>
        </p:txBody>
      </p:sp>
      <p:sp>
        <p:nvSpPr>
          <p:cNvPr id="17" name="Shape 14"/>
          <p:cNvSpPr/>
          <p:nvPr/>
        </p:nvSpPr>
        <p:spPr>
          <a:xfrm>
            <a:off x="758952" y="3328416"/>
            <a:ext cx="42062" cy="475488"/>
          </a:xfrm>
          <a:prstGeom prst="rect">
            <a:avLst/>
          </a:prstGeom>
          <a:solidFill>
            <a:srgbClr val="CBA776"/>
          </a:solidFill>
          <a:ln w="1016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8" name="Text 15"/>
          <p:cNvSpPr/>
          <p:nvPr/>
        </p:nvSpPr>
        <p:spPr>
          <a:xfrm>
            <a:off x="996696" y="3438144"/>
            <a:ext cx="271576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40" b="1" spc="13" kern="0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PIM / SUPPLIER FEEDS</a:t>
            </a:r>
            <a:endParaRPr lang="en-US" sz="1240" dirty="0"/>
          </a:p>
        </p:txBody>
      </p:sp>
      <p:sp>
        <p:nvSpPr>
          <p:cNvPr id="19" name="Text 16"/>
          <p:cNvSpPr/>
          <p:nvPr/>
        </p:nvSpPr>
        <p:spPr>
          <a:xfrm>
            <a:off x="4306824" y="3438144"/>
            <a:ext cx="286207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25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SKUs · attributes · assets</a:t>
            </a:r>
            <a:endParaRPr lang="en-US" sz="1225" dirty="0"/>
          </a:p>
        </p:txBody>
      </p:sp>
      <p:sp>
        <p:nvSpPr>
          <p:cNvPr id="20" name="Text 17"/>
          <p:cNvSpPr/>
          <p:nvPr/>
        </p:nvSpPr>
        <p:spPr>
          <a:xfrm>
            <a:off x="7845552" y="3438144"/>
            <a:ext cx="34381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Accurate catalogue and variants</a:t>
            </a:r>
            <a:endParaRPr lang="en-US" sz="1200" dirty="0"/>
          </a:p>
        </p:txBody>
      </p:sp>
      <p:sp>
        <p:nvSpPr>
          <p:cNvPr id="21" name="Text 18"/>
          <p:cNvSpPr/>
          <p:nvPr/>
        </p:nvSpPr>
        <p:spPr>
          <a:xfrm>
            <a:off x="3867912" y="3401568"/>
            <a:ext cx="246888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610" b="1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↔</a:t>
            </a:r>
            <a:endParaRPr lang="en-US" sz="1610" dirty="0"/>
          </a:p>
        </p:txBody>
      </p:sp>
      <p:sp>
        <p:nvSpPr>
          <p:cNvPr id="22" name="Text 19"/>
          <p:cNvSpPr/>
          <p:nvPr/>
        </p:nvSpPr>
        <p:spPr>
          <a:xfrm>
            <a:off x="7351776" y="3401568"/>
            <a:ext cx="283464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570" b="1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→</a:t>
            </a:r>
            <a:endParaRPr lang="en-US" sz="1570" dirty="0"/>
          </a:p>
        </p:txBody>
      </p:sp>
      <p:sp>
        <p:nvSpPr>
          <p:cNvPr id="23" name="Shape 20"/>
          <p:cNvSpPr/>
          <p:nvPr/>
        </p:nvSpPr>
        <p:spPr>
          <a:xfrm>
            <a:off x="758952" y="3895344"/>
            <a:ext cx="3063240" cy="475488"/>
          </a:xfrm>
          <a:prstGeom prst="roundRect">
            <a:avLst>
              <a:gd name="adj" fmla="val 23077"/>
            </a:avLst>
          </a:prstGeom>
          <a:solidFill>
            <a:srgbClr val="391C30"/>
          </a:solidFill>
          <a:ln w="10160">
            <a:solidFill>
              <a:srgbClr val="674558"/>
            </a:solidFill>
            <a:prstDash val="solid"/>
          </a:ln>
        </p:spPr>
        <p:txBody>
          <a:bodyPr/>
          <a:p/>
        </p:txBody>
      </p:sp>
      <p:sp>
        <p:nvSpPr>
          <p:cNvPr id="24" name="Shape 21"/>
          <p:cNvSpPr/>
          <p:nvPr/>
        </p:nvSpPr>
        <p:spPr>
          <a:xfrm>
            <a:off x="4114800" y="3895344"/>
            <a:ext cx="3236976" cy="475488"/>
          </a:xfrm>
          <a:prstGeom prst="roundRect">
            <a:avLst>
              <a:gd name="adj" fmla="val 23077"/>
            </a:avLst>
          </a:prstGeom>
          <a:solidFill>
            <a:srgbClr val="52203C"/>
          </a:solidFill>
          <a:ln w="6985">
            <a:solidFill>
              <a:srgbClr val="866175"/>
            </a:solidFill>
            <a:prstDash val="solid"/>
          </a:ln>
        </p:spPr>
        <p:txBody>
          <a:bodyPr/>
          <a:p/>
        </p:txBody>
      </p:sp>
      <p:sp>
        <p:nvSpPr>
          <p:cNvPr id="25" name="Shape 22"/>
          <p:cNvSpPr/>
          <p:nvPr/>
        </p:nvSpPr>
        <p:spPr>
          <a:xfrm>
            <a:off x="7644384" y="3895344"/>
            <a:ext cx="3785616" cy="475488"/>
          </a:xfrm>
          <a:prstGeom prst="roundRect">
            <a:avLst>
              <a:gd name="adj" fmla="val 23077"/>
            </a:avLst>
          </a:prstGeom>
          <a:solidFill>
            <a:srgbClr val="391C30"/>
          </a:solidFill>
          <a:ln w="10160">
            <a:solidFill>
              <a:srgbClr val="674558"/>
            </a:solidFill>
            <a:prstDash val="solid"/>
          </a:ln>
        </p:spPr>
        <p:txBody>
          <a:bodyPr/>
          <a:p/>
        </p:txBody>
      </p:sp>
      <p:sp>
        <p:nvSpPr>
          <p:cNvPr id="26" name="Shape 23"/>
          <p:cNvSpPr/>
          <p:nvPr/>
        </p:nvSpPr>
        <p:spPr>
          <a:xfrm>
            <a:off x="758952" y="3895344"/>
            <a:ext cx="42062" cy="475488"/>
          </a:xfrm>
          <a:prstGeom prst="rect">
            <a:avLst/>
          </a:prstGeom>
          <a:solidFill>
            <a:srgbClr val="CBA776"/>
          </a:solidFill>
          <a:ln w="1016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7" name="Text 24"/>
          <p:cNvSpPr/>
          <p:nvPr/>
        </p:nvSpPr>
        <p:spPr>
          <a:xfrm>
            <a:off x="996696" y="4005072"/>
            <a:ext cx="271576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40" b="1" spc="13" kern="0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ERP / FINANCE</a:t>
            </a:r>
            <a:endParaRPr lang="en-US" sz="1240" dirty="0"/>
          </a:p>
        </p:txBody>
      </p:sp>
      <p:sp>
        <p:nvSpPr>
          <p:cNvPr id="28" name="Text 25"/>
          <p:cNvSpPr/>
          <p:nvPr/>
        </p:nvSpPr>
        <p:spPr>
          <a:xfrm>
            <a:off x="4306824" y="4005072"/>
            <a:ext cx="286207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25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Pricing · tax · invoices</a:t>
            </a:r>
            <a:endParaRPr lang="en-US" sz="1225" dirty="0"/>
          </a:p>
        </p:txBody>
      </p:sp>
      <p:sp>
        <p:nvSpPr>
          <p:cNvPr id="29" name="Text 26"/>
          <p:cNvSpPr/>
          <p:nvPr/>
        </p:nvSpPr>
        <p:spPr>
          <a:xfrm>
            <a:off x="7845552" y="4005072"/>
            <a:ext cx="34381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Consistent commercial and finance data</a:t>
            </a:r>
            <a:endParaRPr lang="en-US" sz="1200" dirty="0"/>
          </a:p>
        </p:txBody>
      </p:sp>
      <p:sp>
        <p:nvSpPr>
          <p:cNvPr id="30" name="Text 27"/>
          <p:cNvSpPr/>
          <p:nvPr/>
        </p:nvSpPr>
        <p:spPr>
          <a:xfrm>
            <a:off x="3867912" y="3968496"/>
            <a:ext cx="246888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610" b="1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↔</a:t>
            </a:r>
            <a:endParaRPr lang="en-US" sz="1610" dirty="0"/>
          </a:p>
        </p:txBody>
      </p:sp>
      <p:sp>
        <p:nvSpPr>
          <p:cNvPr id="31" name="Text 28"/>
          <p:cNvSpPr/>
          <p:nvPr/>
        </p:nvSpPr>
        <p:spPr>
          <a:xfrm>
            <a:off x="7351776" y="3968496"/>
            <a:ext cx="283464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570" b="1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→</a:t>
            </a:r>
            <a:endParaRPr lang="en-US" sz="1570" dirty="0"/>
          </a:p>
        </p:txBody>
      </p:sp>
      <p:sp>
        <p:nvSpPr>
          <p:cNvPr id="32" name="Shape 29"/>
          <p:cNvSpPr/>
          <p:nvPr/>
        </p:nvSpPr>
        <p:spPr>
          <a:xfrm>
            <a:off x="758952" y="4462272"/>
            <a:ext cx="3063240" cy="475488"/>
          </a:xfrm>
          <a:prstGeom prst="roundRect">
            <a:avLst>
              <a:gd name="adj" fmla="val 23077"/>
            </a:avLst>
          </a:prstGeom>
          <a:solidFill>
            <a:srgbClr val="391C30"/>
          </a:solidFill>
          <a:ln w="10160">
            <a:solidFill>
              <a:srgbClr val="674558"/>
            </a:solidFill>
            <a:prstDash val="solid"/>
          </a:ln>
        </p:spPr>
        <p:txBody>
          <a:bodyPr/>
          <a:p/>
        </p:txBody>
      </p:sp>
      <p:sp>
        <p:nvSpPr>
          <p:cNvPr id="33" name="Shape 30"/>
          <p:cNvSpPr/>
          <p:nvPr/>
        </p:nvSpPr>
        <p:spPr>
          <a:xfrm>
            <a:off x="4114800" y="4462272"/>
            <a:ext cx="3236976" cy="475488"/>
          </a:xfrm>
          <a:prstGeom prst="roundRect">
            <a:avLst>
              <a:gd name="adj" fmla="val 23077"/>
            </a:avLst>
          </a:prstGeom>
          <a:solidFill>
            <a:srgbClr val="602044"/>
          </a:solidFill>
          <a:ln w="6985">
            <a:solidFill>
              <a:srgbClr val="866175"/>
            </a:solidFill>
            <a:prstDash val="solid"/>
          </a:ln>
        </p:spPr>
        <p:txBody>
          <a:bodyPr/>
          <a:p/>
        </p:txBody>
      </p:sp>
      <p:sp>
        <p:nvSpPr>
          <p:cNvPr id="34" name="Shape 31"/>
          <p:cNvSpPr/>
          <p:nvPr/>
        </p:nvSpPr>
        <p:spPr>
          <a:xfrm>
            <a:off x="7644384" y="4462272"/>
            <a:ext cx="3785616" cy="475488"/>
          </a:xfrm>
          <a:prstGeom prst="roundRect">
            <a:avLst>
              <a:gd name="adj" fmla="val 23077"/>
            </a:avLst>
          </a:prstGeom>
          <a:solidFill>
            <a:srgbClr val="391C30"/>
          </a:solidFill>
          <a:ln w="10160">
            <a:solidFill>
              <a:srgbClr val="674558"/>
            </a:solidFill>
            <a:prstDash val="solid"/>
          </a:ln>
        </p:spPr>
        <p:txBody>
          <a:bodyPr/>
          <a:p/>
        </p:txBody>
      </p:sp>
      <p:sp>
        <p:nvSpPr>
          <p:cNvPr id="35" name="Shape 32"/>
          <p:cNvSpPr/>
          <p:nvPr/>
        </p:nvSpPr>
        <p:spPr>
          <a:xfrm>
            <a:off x="758952" y="4462272"/>
            <a:ext cx="42062" cy="475488"/>
          </a:xfrm>
          <a:prstGeom prst="rect">
            <a:avLst/>
          </a:prstGeom>
          <a:solidFill>
            <a:srgbClr val="CBA776"/>
          </a:solidFill>
          <a:ln w="1016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6" name="Text 33"/>
          <p:cNvSpPr/>
          <p:nvPr/>
        </p:nvSpPr>
        <p:spPr>
          <a:xfrm>
            <a:off x="996696" y="4572000"/>
            <a:ext cx="271576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40" b="1" spc="13" kern="0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WMS / 3PL</a:t>
            </a:r>
            <a:endParaRPr lang="en-US" sz="1240" dirty="0"/>
          </a:p>
        </p:txBody>
      </p:sp>
      <p:sp>
        <p:nvSpPr>
          <p:cNvPr id="37" name="Text 34"/>
          <p:cNvSpPr/>
          <p:nvPr/>
        </p:nvSpPr>
        <p:spPr>
          <a:xfrm>
            <a:off x="4306824" y="4572000"/>
            <a:ext cx="286207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25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Inventory · dispatch · tracking</a:t>
            </a:r>
            <a:endParaRPr lang="en-US" sz="1225" dirty="0"/>
          </a:p>
        </p:txBody>
      </p:sp>
      <p:sp>
        <p:nvSpPr>
          <p:cNvPr id="38" name="Text 35"/>
          <p:cNvSpPr/>
          <p:nvPr/>
        </p:nvSpPr>
        <p:spPr>
          <a:xfrm>
            <a:off x="7845552" y="4572000"/>
            <a:ext cx="34381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Reliable availability and fulfilment</a:t>
            </a:r>
            <a:endParaRPr lang="en-US" sz="1200" dirty="0"/>
          </a:p>
        </p:txBody>
      </p:sp>
      <p:sp>
        <p:nvSpPr>
          <p:cNvPr id="39" name="Text 36"/>
          <p:cNvSpPr/>
          <p:nvPr/>
        </p:nvSpPr>
        <p:spPr>
          <a:xfrm>
            <a:off x="3867912" y="4535424"/>
            <a:ext cx="246888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610" b="1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↔</a:t>
            </a:r>
            <a:endParaRPr lang="en-US" sz="1610" dirty="0"/>
          </a:p>
        </p:txBody>
      </p:sp>
      <p:sp>
        <p:nvSpPr>
          <p:cNvPr id="40" name="Text 37"/>
          <p:cNvSpPr/>
          <p:nvPr/>
        </p:nvSpPr>
        <p:spPr>
          <a:xfrm>
            <a:off x="7351776" y="4535424"/>
            <a:ext cx="283464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570" b="1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→</a:t>
            </a:r>
            <a:endParaRPr lang="en-US" sz="1570" dirty="0"/>
          </a:p>
        </p:txBody>
      </p:sp>
      <p:sp>
        <p:nvSpPr>
          <p:cNvPr id="41" name="Shape 38"/>
          <p:cNvSpPr/>
          <p:nvPr/>
        </p:nvSpPr>
        <p:spPr>
          <a:xfrm>
            <a:off x="758952" y="5029200"/>
            <a:ext cx="3063240" cy="475488"/>
          </a:xfrm>
          <a:prstGeom prst="roundRect">
            <a:avLst>
              <a:gd name="adj" fmla="val 23077"/>
            </a:avLst>
          </a:prstGeom>
          <a:solidFill>
            <a:srgbClr val="391C30"/>
          </a:solidFill>
          <a:ln w="10160">
            <a:solidFill>
              <a:srgbClr val="674558"/>
            </a:solidFill>
            <a:prstDash val="solid"/>
          </a:ln>
        </p:spPr>
        <p:txBody>
          <a:bodyPr/>
          <a:p/>
        </p:txBody>
      </p:sp>
      <p:sp>
        <p:nvSpPr>
          <p:cNvPr id="42" name="Shape 39"/>
          <p:cNvSpPr/>
          <p:nvPr/>
        </p:nvSpPr>
        <p:spPr>
          <a:xfrm>
            <a:off x="4114800" y="5029200"/>
            <a:ext cx="3236976" cy="475488"/>
          </a:xfrm>
          <a:prstGeom prst="roundRect">
            <a:avLst>
              <a:gd name="adj" fmla="val 23077"/>
            </a:avLst>
          </a:prstGeom>
          <a:solidFill>
            <a:srgbClr val="52203C"/>
          </a:solidFill>
          <a:ln w="6985">
            <a:solidFill>
              <a:srgbClr val="866175"/>
            </a:solidFill>
            <a:prstDash val="solid"/>
          </a:ln>
        </p:spPr>
        <p:txBody>
          <a:bodyPr/>
          <a:p/>
        </p:txBody>
      </p:sp>
      <p:sp>
        <p:nvSpPr>
          <p:cNvPr id="43" name="Shape 40"/>
          <p:cNvSpPr/>
          <p:nvPr/>
        </p:nvSpPr>
        <p:spPr>
          <a:xfrm>
            <a:off x="7644384" y="5029200"/>
            <a:ext cx="3785616" cy="475488"/>
          </a:xfrm>
          <a:prstGeom prst="roundRect">
            <a:avLst>
              <a:gd name="adj" fmla="val 23077"/>
            </a:avLst>
          </a:prstGeom>
          <a:solidFill>
            <a:srgbClr val="391C30"/>
          </a:solidFill>
          <a:ln w="10160">
            <a:solidFill>
              <a:srgbClr val="674558"/>
            </a:solidFill>
            <a:prstDash val="solid"/>
          </a:ln>
        </p:spPr>
        <p:txBody>
          <a:bodyPr/>
          <a:p/>
        </p:txBody>
      </p:sp>
      <p:sp>
        <p:nvSpPr>
          <p:cNvPr id="44" name="Shape 41"/>
          <p:cNvSpPr/>
          <p:nvPr/>
        </p:nvSpPr>
        <p:spPr>
          <a:xfrm>
            <a:off x="758952" y="5029200"/>
            <a:ext cx="42062" cy="475488"/>
          </a:xfrm>
          <a:prstGeom prst="rect">
            <a:avLst/>
          </a:prstGeom>
          <a:solidFill>
            <a:srgbClr val="CBA776"/>
          </a:solidFill>
          <a:ln w="1016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45" name="Text 42"/>
          <p:cNvSpPr/>
          <p:nvPr/>
        </p:nvSpPr>
        <p:spPr>
          <a:xfrm>
            <a:off x="996696" y="5138928"/>
            <a:ext cx="271576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40" b="1" spc="13" kern="0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PAYMENT PROVIDER</a:t>
            </a:r>
            <a:endParaRPr lang="en-US" sz="1240" dirty="0"/>
          </a:p>
        </p:txBody>
      </p:sp>
      <p:sp>
        <p:nvSpPr>
          <p:cNvPr id="46" name="Text 43"/>
          <p:cNvSpPr/>
          <p:nvPr/>
        </p:nvSpPr>
        <p:spPr>
          <a:xfrm>
            <a:off x="4306824" y="5138928"/>
            <a:ext cx="286207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25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Authorise · capture · refund</a:t>
            </a:r>
            <a:endParaRPr lang="en-US" sz="1225" dirty="0"/>
          </a:p>
        </p:txBody>
      </p:sp>
      <p:sp>
        <p:nvSpPr>
          <p:cNvPr id="47" name="Text 44"/>
          <p:cNvSpPr/>
          <p:nvPr/>
        </p:nvSpPr>
        <p:spPr>
          <a:xfrm>
            <a:off x="7845552" y="5138928"/>
            <a:ext cx="34381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Clear payment and transaction states</a:t>
            </a:r>
            <a:endParaRPr lang="en-US" sz="1200" dirty="0"/>
          </a:p>
        </p:txBody>
      </p:sp>
      <p:sp>
        <p:nvSpPr>
          <p:cNvPr id="48" name="Text 45"/>
          <p:cNvSpPr/>
          <p:nvPr/>
        </p:nvSpPr>
        <p:spPr>
          <a:xfrm>
            <a:off x="3867912" y="5102352"/>
            <a:ext cx="246888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610" b="1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↔</a:t>
            </a:r>
            <a:endParaRPr lang="en-US" sz="1610" dirty="0"/>
          </a:p>
        </p:txBody>
      </p:sp>
      <p:sp>
        <p:nvSpPr>
          <p:cNvPr id="49" name="Text 46"/>
          <p:cNvSpPr/>
          <p:nvPr/>
        </p:nvSpPr>
        <p:spPr>
          <a:xfrm>
            <a:off x="7351776" y="5102352"/>
            <a:ext cx="283464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570" b="1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→</a:t>
            </a:r>
            <a:endParaRPr lang="en-US" sz="1570" dirty="0"/>
          </a:p>
        </p:txBody>
      </p:sp>
      <p:sp>
        <p:nvSpPr>
          <p:cNvPr id="50" name="Shape 47"/>
          <p:cNvSpPr/>
          <p:nvPr/>
        </p:nvSpPr>
        <p:spPr>
          <a:xfrm>
            <a:off x="758952" y="5596128"/>
            <a:ext cx="3063240" cy="475488"/>
          </a:xfrm>
          <a:prstGeom prst="roundRect">
            <a:avLst>
              <a:gd name="adj" fmla="val 23077"/>
            </a:avLst>
          </a:prstGeom>
          <a:solidFill>
            <a:srgbClr val="391C30"/>
          </a:solidFill>
          <a:ln w="10160">
            <a:solidFill>
              <a:srgbClr val="674558"/>
            </a:solidFill>
            <a:prstDash val="solid"/>
          </a:ln>
        </p:spPr>
        <p:txBody>
          <a:bodyPr/>
          <a:p/>
        </p:txBody>
      </p:sp>
      <p:sp>
        <p:nvSpPr>
          <p:cNvPr id="51" name="Shape 48"/>
          <p:cNvSpPr/>
          <p:nvPr/>
        </p:nvSpPr>
        <p:spPr>
          <a:xfrm>
            <a:off x="4114800" y="5596128"/>
            <a:ext cx="3236976" cy="475488"/>
          </a:xfrm>
          <a:prstGeom prst="roundRect">
            <a:avLst>
              <a:gd name="adj" fmla="val 23077"/>
            </a:avLst>
          </a:prstGeom>
          <a:solidFill>
            <a:srgbClr val="602044"/>
          </a:solidFill>
          <a:ln w="6985">
            <a:solidFill>
              <a:srgbClr val="866175"/>
            </a:solidFill>
            <a:prstDash val="solid"/>
          </a:ln>
        </p:spPr>
        <p:txBody>
          <a:bodyPr/>
          <a:p/>
        </p:txBody>
      </p:sp>
      <p:sp>
        <p:nvSpPr>
          <p:cNvPr id="52" name="Shape 49"/>
          <p:cNvSpPr/>
          <p:nvPr/>
        </p:nvSpPr>
        <p:spPr>
          <a:xfrm>
            <a:off x="7644384" y="5596128"/>
            <a:ext cx="3785616" cy="475488"/>
          </a:xfrm>
          <a:prstGeom prst="roundRect">
            <a:avLst>
              <a:gd name="adj" fmla="val 23077"/>
            </a:avLst>
          </a:prstGeom>
          <a:solidFill>
            <a:srgbClr val="391C30"/>
          </a:solidFill>
          <a:ln w="10160">
            <a:solidFill>
              <a:srgbClr val="674558"/>
            </a:solidFill>
            <a:prstDash val="solid"/>
          </a:ln>
        </p:spPr>
        <p:txBody>
          <a:bodyPr/>
          <a:p/>
        </p:txBody>
      </p:sp>
      <p:sp>
        <p:nvSpPr>
          <p:cNvPr id="53" name="Shape 50"/>
          <p:cNvSpPr/>
          <p:nvPr/>
        </p:nvSpPr>
        <p:spPr>
          <a:xfrm>
            <a:off x="758952" y="5596128"/>
            <a:ext cx="42062" cy="475488"/>
          </a:xfrm>
          <a:prstGeom prst="rect">
            <a:avLst/>
          </a:prstGeom>
          <a:solidFill>
            <a:srgbClr val="CBA776"/>
          </a:solidFill>
          <a:ln w="1016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4" name="Text 51"/>
          <p:cNvSpPr/>
          <p:nvPr/>
        </p:nvSpPr>
        <p:spPr>
          <a:xfrm>
            <a:off x="996696" y="5705856"/>
            <a:ext cx="271576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40" b="1" spc="13" kern="0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CRM / HELPDESK</a:t>
            </a:r>
            <a:endParaRPr lang="en-US" sz="1240" dirty="0"/>
          </a:p>
        </p:txBody>
      </p:sp>
      <p:sp>
        <p:nvSpPr>
          <p:cNvPr id="55" name="Text 52"/>
          <p:cNvSpPr/>
          <p:nvPr/>
        </p:nvSpPr>
        <p:spPr>
          <a:xfrm>
            <a:off x="4306824" y="5705856"/>
            <a:ext cx="286207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25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Order context · cases · returns</a:t>
            </a:r>
            <a:endParaRPr lang="en-US" sz="1225" dirty="0"/>
          </a:p>
        </p:txBody>
      </p:sp>
      <p:sp>
        <p:nvSpPr>
          <p:cNvPr id="56" name="Text 53"/>
          <p:cNvSpPr/>
          <p:nvPr/>
        </p:nvSpPr>
        <p:spPr>
          <a:xfrm>
            <a:off x="7845552" y="5705856"/>
            <a:ext cx="34381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Informed, efficient customer service</a:t>
            </a:r>
            <a:endParaRPr lang="en-US" sz="1200" dirty="0"/>
          </a:p>
        </p:txBody>
      </p:sp>
      <p:sp>
        <p:nvSpPr>
          <p:cNvPr id="57" name="Text 54"/>
          <p:cNvSpPr/>
          <p:nvPr/>
        </p:nvSpPr>
        <p:spPr>
          <a:xfrm>
            <a:off x="3867912" y="5669280"/>
            <a:ext cx="246888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610" b="1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↔</a:t>
            </a:r>
            <a:endParaRPr lang="en-US" sz="1610" dirty="0"/>
          </a:p>
        </p:txBody>
      </p:sp>
      <p:sp>
        <p:nvSpPr>
          <p:cNvPr id="58" name="Text 55"/>
          <p:cNvSpPr/>
          <p:nvPr/>
        </p:nvSpPr>
        <p:spPr>
          <a:xfrm>
            <a:off x="7351776" y="5669280"/>
            <a:ext cx="283464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570" b="1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→</a:t>
            </a:r>
            <a:endParaRPr lang="en-US" sz="1570" dirty="0"/>
          </a:p>
        </p:txBody>
      </p:sp>
      <p:sp>
        <p:nvSpPr>
          <p:cNvPr id="59" name="Text 56"/>
          <p:cNvSpPr/>
          <p:nvPr/>
        </p:nvSpPr>
        <p:spPr>
          <a:xfrm>
            <a:off x="777240" y="6254496"/>
            <a:ext cx="1073505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110" spc="38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Integration design    ·    Data validation    ·    Exception alerts    ·    Monitoring</a:t>
            </a:r>
            <a:endParaRPr lang="en-US" sz="111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BF7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Zarasi_Digital_Official_Logo_Optimiz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3504" y="128016"/>
            <a:ext cx="658368" cy="65836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17320" y="292608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730" spc="90" kern="0" dirty="0">
                <a:solidFill>
                  <a:srgbClr val="211A20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ZARASi  DIGITAL</a:t>
            </a:r>
            <a:endParaRPr lang="en-US" sz="1730" dirty="0"/>
          </a:p>
        </p:txBody>
      </p:sp>
      <p:sp>
        <p:nvSpPr>
          <p:cNvPr id="4" name="Shape 1"/>
          <p:cNvSpPr/>
          <p:nvPr/>
        </p:nvSpPr>
        <p:spPr>
          <a:xfrm>
            <a:off x="676656" y="6510528"/>
            <a:ext cx="10863072" cy="0"/>
          </a:xfrm>
          <a:prstGeom prst="line">
            <a:avLst/>
          </a:prstGeom>
          <a:noFill/>
          <a:ln w="8890">
            <a:solidFill>
              <a:srgbClr val="E6D9DE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685800" y="6583680"/>
            <a:ext cx="6766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830" spc="80" kern="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DEFINE STRATEGY. BUILD PRODUCTS. TRANSFORM WITH AI.</a:t>
            </a:r>
            <a:endParaRPr lang="en-US" sz="830" dirty="0"/>
          </a:p>
        </p:txBody>
      </p:sp>
      <p:sp>
        <p:nvSpPr>
          <p:cNvPr id="6" name="Text 3"/>
          <p:cNvSpPr/>
          <p:nvPr/>
        </p:nvSpPr>
        <p:spPr>
          <a:xfrm>
            <a:off x="11119104" y="656539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9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07</a:t>
            </a:r>
            <a:endParaRPr lang="en-US" sz="920" dirty="0"/>
          </a:p>
        </p:txBody>
      </p:sp>
      <p:sp>
        <p:nvSpPr>
          <p:cNvPr id="7" name="Text 4"/>
          <p:cNvSpPr/>
          <p:nvPr/>
        </p:nvSpPr>
        <p:spPr>
          <a:xfrm>
            <a:off x="8229600" y="420624"/>
            <a:ext cx="32918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1040" b="1" spc="170" kern="0" dirty="0">
                <a:solidFill>
                  <a:srgbClr val="741F4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PURPOSEFUL AI</a:t>
            </a:r>
            <a:endParaRPr lang="en-US" sz="1040" dirty="0"/>
          </a:p>
        </p:txBody>
      </p:sp>
      <p:sp>
        <p:nvSpPr>
          <p:cNvPr id="8" name="Text 5"/>
          <p:cNvSpPr/>
          <p:nvPr/>
        </p:nvSpPr>
        <p:spPr>
          <a:xfrm>
            <a:off x="713232" y="1051560"/>
            <a:ext cx="9326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30" b="1" spc="210" kern="0" dirty="0">
                <a:solidFill>
                  <a:srgbClr val="741F4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ARTIFICIAL INTELLIGENCE</a:t>
            </a:r>
            <a:endParaRPr lang="en-US" sz="1130" dirty="0"/>
          </a:p>
        </p:txBody>
      </p:sp>
      <p:sp>
        <p:nvSpPr>
          <p:cNvPr id="9" name="Text 6"/>
          <p:cNvSpPr/>
          <p:nvPr/>
        </p:nvSpPr>
        <p:spPr>
          <a:xfrm>
            <a:off x="713232" y="1426464"/>
            <a:ext cx="107442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650" dirty="0">
                <a:solidFill>
                  <a:srgbClr val="211A20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Practical AI for the work teams do every day.</a:t>
            </a:r>
            <a:endParaRPr lang="en-US" sz="3650" dirty="0"/>
          </a:p>
        </p:txBody>
      </p:sp>
      <p:sp>
        <p:nvSpPr>
          <p:cNvPr id="10" name="Text 7"/>
          <p:cNvSpPr/>
          <p:nvPr/>
        </p:nvSpPr>
        <p:spPr>
          <a:xfrm>
            <a:off x="749808" y="2542032"/>
            <a:ext cx="103327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Start with measurable workflows—not AI features for their own sake.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777240" y="2926080"/>
            <a:ext cx="5303520" cy="1152144"/>
          </a:xfrm>
          <a:prstGeom prst="roundRect">
            <a:avLst>
              <a:gd name="adj" fmla="val 9524"/>
            </a:avLst>
          </a:prstGeom>
          <a:solidFill>
            <a:srgbClr val="FFFDFB"/>
          </a:solidFill>
          <a:ln w="10160">
            <a:solidFill>
              <a:srgbClr val="FFFDFB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2" name="Shape 9"/>
          <p:cNvSpPr/>
          <p:nvPr/>
        </p:nvSpPr>
        <p:spPr>
          <a:xfrm>
            <a:off x="987552" y="3218688"/>
            <a:ext cx="128016" cy="128016"/>
          </a:xfrm>
          <a:prstGeom prst="ellipse">
            <a:avLst/>
          </a:prstGeom>
          <a:solidFill>
            <a:srgbClr val="B85C82"/>
          </a:solidFill>
          <a:ln w="1270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3" name="Text 10"/>
          <p:cNvSpPr/>
          <p:nvPr/>
        </p:nvSpPr>
        <p:spPr>
          <a:xfrm>
            <a:off x="1243584" y="3090672"/>
            <a:ext cx="44988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6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Support copilot</a:t>
            </a:r>
            <a:endParaRPr lang="en-US" sz="1560" dirty="0"/>
          </a:p>
        </p:txBody>
      </p:sp>
      <p:sp>
        <p:nvSpPr>
          <p:cNvPr id="14" name="Text 11"/>
          <p:cNvSpPr/>
          <p:nvPr/>
        </p:nvSpPr>
        <p:spPr>
          <a:xfrm>
            <a:off x="1243584" y="3538728"/>
            <a:ext cx="450799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Classify requests, find answers and draft replies for human approval.</a:t>
            </a:r>
            <a:endParaRPr lang="en-US" sz="1220" dirty="0"/>
          </a:p>
        </p:txBody>
      </p:sp>
      <p:sp>
        <p:nvSpPr>
          <p:cNvPr id="15" name="Shape 12"/>
          <p:cNvSpPr/>
          <p:nvPr/>
        </p:nvSpPr>
        <p:spPr>
          <a:xfrm>
            <a:off x="6336792" y="2926080"/>
            <a:ext cx="5303520" cy="1152144"/>
          </a:xfrm>
          <a:prstGeom prst="roundRect">
            <a:avLst>
              <a:gd name="adj" fmla="val 9524"/>
            </a:avLst>
          </a:prstGeom>
          <a:solidFill>
            <a:srgbClr val="FFFDFB"/>
          </a:solidFill>
          <a:ln w="10160">
            <a:solidFill>
              <a:srgbClr val="FFFDFB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6" name="Shape 13"/>
          <p:cNvSpPr/>
          <p:nvPr/>
        </p:nvSpPr>
        <p:spPr>
          <a:xfrm>
            <a:off x="6547104" y="3218688"/>
            <a:ext cx="128016" cy="128016"/>
          </a:xfrm>
          <a:prstGeom prst="ellipse">
            <a:avLst/>
          </a:prstGeom>
          <a:solidFill>
            <a:srgbClr val="B85C82"/>
          </a:solidFill>
          <a:ln w="1270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7" name="Text 14"/>
          <p:cNvSpPr/>
          <p:nvPr/>
        </p:nvSpPr>
        <p:spPr>
          <a:xfrm>
            <a:off x="6803136" y="3090672"/>
            <a:ext cx="44988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6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Catalogue guardian</a:t>
            </a:r>
            <a:endParaRPr lang="en-US" sz="1560" dirty="0"/>
          </a:p>
        </p:txBody>
      </p:sp>
      <p:sp>
        <p:nvSpPr>
          <p:cNvPr id="18" name="Text 15"/>
          <p:cNvSpPr/>
          <p:nvPr/>
        </p:nvSpPr>
        <p:spPr>
          <a:xfrm>
            <a:off x="6803136" y="3538728"/>
            <a:ext cx="450799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Identify missing images, questionable prices and stock anomalies.</a:t>
            </a:r>
            <a:endParaRPr lang="en-US" sz="1220" dirty="0"/>
          </a:p>
        </p:txBody>
      </p:sp>
      <p:sp>
        <p:nvSpPr>
          <p:cNvPr id="19" name="Shape 16"/>
          <p:cNvSpPr/>
          <p:nvPr/>
        </p:nvSpPr>
        <p:spPr>
          <a:xfrm>
            <a:off x="777240" y="4270248"/>
            <a:ext cx="5303520" cy="1152144"/>
          </a:xfrm>
          <a:prstGeom prst="roundRect">
            <a:avLst>
              <a:gd name="adj" fmla="val 9524"/>
            </a:avLst>
          </a:prstGeom>
          <a:solidFill>
            <a:srgbClr val="FFFDFB"/>
          </a:solidFill>
          <a:ln w="10160">
            <a:solidFill>
              <a:srgbClr val="FFFDFB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0" name="Shape 17"/>
          <p:cNvSpPr/>
          <p:nvPr/>
        </p:nvSpPr>
        <p:spPr>
          <a:xfrm>
            <a:off x="987552" y="4562856"/>
            <a:ext cx="128016" cy="128016"/>
          </a:xfrm>
          <a:prstGeom prst="ellipse">
            <a:avLst/>
          </a:prstGeom>
          <a:solidFill>
            <a:srgbClr val="B85C82"/>
          </a:solidFill>
          <a:ln w="1270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1" name="Text 18"/>
          <p:cNvSpPr/>
          <p:nvPr/>
        </p:nvSpPr>
        <p:spPr>
          <a:xfrm>
            <a:off x="1243584" y="4434840"/>
            <a:ext cx="44988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6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Operations assistant</a:t>
            </a:r>
            <a:endParaRPr lang="en-US" sz="1560" dirty="0"/>
          </a:p>
        </p:txBody>
      </p:sp>
      <p:sp>
        <p:nvSpPr>
          <p:cNvPr id="22" name="Text 19"/>
          <p:cNvSpPr/>
          <p:nvPr/>
        </p:nvSpPr>
        <p:spPr>
          <a:xfrm>
            <a:off x="1243584" y="4882896"/>
            <a:ext cx="450799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Surface exceptions across orders, payments and fulfilment workflows.</a:t>
            </a:r>
            <a:endParaRPr lang="en-US" sz="1220" dirty="0"/>
          </a:p>
        </p:txBody>
      </p:sp>
      <p:sp>
        <p:nvSpPr>
          <p:cNvPr id="23" name="Shape 20"/>
          <p:cNvSpPr/>
          <p:nvPr/>
        </p:nvSpPr>
        <p:spPr>
          <a:xfrm>
            <a:off x="6336792" y="4270248"/>
            <a:ext cx="5303520" cy="1152144"/>
          </a:xfrm>
          <a:prstGeom prst="roundRect">
            <a:avLst>
              <a:gd name="adj" fmla="val 9524"/>
            </a:avLst>
          </a:prstGeom>
          <a:solidFill>
            <a:srgbClr val="FFFDFB"/>
          </a:solidFill>
          <a:ln w="10160">
            <a:solidFill>
              <a:srgbClr val="FFFDFB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4" name="Shape 21"/>
          <p:cNvSpPr/>
          <p:nvPr/>
        </p:nvSpPr>
        <p:spPr>
          <a:xfrm>
            <a:off x="6547104" y="4562856"/>
            <a:ext cx="128016" cy="128016"/>
          </a:xfrm>
          <a:prstGeom prst="ellipse">
            <a:avLst/>
          </a:prstGeom>
          <a:solidFill>
            <a:srgbClr val="B85C82"/>
          </a:solidFill>
          <a:ln w="1270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5" name="Text 22"/>
          <p:cNvSpPr/>
          <p:nvPr/>
        </p:nvSpPr>
        <p:spPr>
          <a:xfrm>
            <a:off x="6803136" y="4434840"/>
            <a:ext cx="44988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6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Knowledge assistant</a:t>
            </a:r>
            <a:endParaRPr lang="en-US" sz="1560" dirty="0"/>
          </a:p>
        </p:txBody>
      </p:sp>
      <p:sp>
        <p:nvSpPr>
          <p:cNvPr id="26" name="Text 23"/>
          <p:cNvSpPr/>
          <p:nvPr/>
        </p:nvSpPr>
        <p:spPr>
          <a:xfrm>
            <a:off x="6803136" y="4882896"/>
            <a:ext cx="450799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Search product rules, SOPs and technical documentation.</a:t>
            </a:r>
            <a:endParaRPr lang="en-US" sz="1220" dirty="0"/>
          </a:p>
        </p:txBody>
      </p:sp>
      <p:sp>
        <p:nvSpPr>
          <p:cNvPr id="27" name="Shape 24"/>
          <p:cNvSpPr/>
          <p:nvPr/>
        </p:nvSpPr>
        <p:spPr>
          <a:xfrm>
            <a:off x="777240" y="5806440"/>
            <a:ext cx="10616184" cy="411480"/>
          </a:xfrm>
          <a:prstGeom prst="roundRect">
            <a:avLst>
              <a:gd name="adj" fmla="val 26667"/>
            </a:avLst>
          </a:prstGeom>
          <a:solidFill>
            <a:srgbClr val="4A1238"/>
          </a:solidFill>
          <a:ln w="10160">
            <a:solidFill>
              <a:srgbClr val="4A1238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8" name="Text 25"/>
          <p:cNvSpPr/>
          <p:nvPr/>
        </p:nvSpPr>
        <p:spPr>
          <a:xfrm>
            <a:off x="960120" y="5897880"/>
            <a:ext cx="10241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260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Human oversight  •  Access control  •  Traceable outputs  •  Measurable value</a:t>
            </a:r>
            <a:endParaRPr lang="en-US" sz="126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2312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Zarasi_Digital_Official_Logo_Optimiz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3504" y="128016"/>
            <a:ext cx="658368" cy="65836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17320" y="292608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730" spc="90" kern="0" dirty="0">
                <a:solidFill>
                  <a:srgbClr val="FBF7F3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ZARASi  DIGITAL</a:t>
            </a:r>
            <a:endParaRPr lang="en-US" sz="1730" dirty="0"/>
          </a:p>
        </p:txBody>
      </p:sp>
      <p:sp>
        <p:nvSpPr>
          <p:cNvPr id="4" name="Shape 1"/>
          <p:cNvSpPr/>
          <p:nvPr/>
        </p:nvSpPr>
        <p:spPr>
          <a:xfrm>
            <a:off x="676656" y="6510528"/>
            <a:ext cx="10863072" cy="0"/>
          </a:xfrm>
          <a:prstGeom prst="line">
            <a:avLst/>
          </a:prstGeom>
          <a:noFill/>
          <a:ln w="8890">
            <a:solidFill>
              <a:srgbClr val="5B3B4F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685800" y="6583680"/>
            <a:ext cx="6766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830" spc="80" kern="0" dirty="0">
                <a:solidFill>
                  <a:srgbClr val="C1ADB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DEFINE STRATEGY. BUILD PRODUCTS. TRANSFORM WITH AI.</a:t>
            </a:r>
            <a:endParaRPr lang="en-US" sz="830" dirty="0"/>
          </a:p>
        </p:txBody>
      </p:sp>
      <p:sp>
        <p:nvSpPr>
          <p:cNvPr id="6" name="Text 3"/>
          <p:cNvSpPr/>
          <p:nvPr/>
        </p:nvSpPr>
        <p:spPr>
          <a:xfrm>
            <a:off x="11119104" y="656539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920" dirty="0">
                <a:solidFill>
                  <a:srgbClr val="C1ADB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08</a:t>
            </a:r>
            <a:endParaRPr lang="en-US" sz="920" dirty="0"/>
          </a:p>
        </p:txBody>
      </p:sp>
      <p:sp>
        <p:nvSpPr>
          <p:cNvPr id="7" name="Text 4"/>
          <p:cNvSpPr/>
          <p:nvPr/>
        </p:nvSpPr>
        <p:spPr>
          <a:xfrm>
            <a:off x="8229600" y="420624"/>
            <a:ext cx="32918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1040" b="1" spc="170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DELIVERY MODEL</a:t>
            </a:r>
            <a:endParaRPr lang="en-US" sz="1040" dirty="0"/>
          </a:p>
        </p:txBody>
      </p:sp>
      <p:sp>
        <p:nvSpPr>
          <p:cNvPr id="8" name="Text 5"/>
          <p:cNvSpPr/>
          <p:nvPr/>
        </p:nvSpPr>
        <p:spPr>
          <a:xfrm>
            <a:off x="713232" y="1051560"/>
            <a:ext cx="9326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30" b="1" spc="210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HOW WE WORK</a:t>
            </a:r>
            <a:endParaRPr lang="en-US" sz="1130" dirty="0"/>
          </a:p>
        </p:txBody>
      </p:sp>
      <p:sp>
        <p:nvSpPr>
          <p:cNvPr id="9" name="Text 6"/>
          <p:cNvSpPr/>
          <p:nvPr/>
        </p:nvSpPr>
        <p:spPr>
          <a:xfrm>
            <a:off x="713232" y="1426464"/>
            <a:ext cx="107442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600" dirty="0">
                <a:solidFill>
                  <a:srgbClr val="FBF7F3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Stabilise first. Then automate with purpose.</a:t>
            </a:r>
            <a:endParaRPr lang="en-US" sz="3600" dirty="0"/>
          </a:p>
        </p:txBody>
      </p:sp>
      <p:sp>
        <p:nvSpPr>
          <p:cNvPr id="10" name="Text 7"/>
          <p:cNvSpPr/>
          <p:nvPr/>
        </p:nvSpPr>
        <p:spPr>
          <a:xfrm>
            <a:off x="749808" y="2542032"/>
            <a:ext cx="103327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D5C4C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representative 90-day engagement structure; the exact scope follows discovery.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749808" y="3035808"/>
            <a:ext cx="3611880" cy="2587752"/>
          </a:xfrm>
          <a:prstGeom prst="roundRect">
            <a:avLst>
              <a:gd name="adj" fmla="val 4240"/>
            </a:avLst>
          </a:prstGeom>
          <a:solidFill>
            <a:srgbClr val="391C30"/>
          </a:solidFill>
          <a:ln w="10160">
            <a:solidFill>
              <a:srgbClr val="391C30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2" name="Shape 9"/>
          <p:cNvSpPr/>
          <p:nvPr/>
        </p:nvSpPr>
        <p:spPr>
          <a:xfrm>
            <a:off x="749808" y="3035808"/>
            <a:ext cx="3611880" cy="50292"/>
          </a:xfrm>
          <a:prstGeom prst="rect">
            <a:avLst/>
          </a:prstGeom>
          <a:solidFill>
            <a:srgbClr val="D9B6A4"/>
          </a:solidFill>
          <a:ln w="10160">
            <a:solidFill>
              <a:srgbClr val="D9B6A4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3" name="Text 10"/>
          <p:cNvSpPr/>
          <p:nvPr/>
        </p:nvSpPr>
        <p:spPr>
          <a:xfrm>
            <a:off x="1005840" y="3310128"/>
            <a:ext cx="3108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70" b="1" spc="110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DAYS 01–30</a:t>
            </a:r>
            <a:endParaRPr lang="en-US" sz="1170" dirty="0"/>
          </a:p>
        </p:txBody>
      </p:sp>
      <p:sp>
        <p:nvSpPr>
          <p:cNvPr id="14" name="Text 11"/>
          <p:cNvSpPr/>
          <p:nvPr/>
        </p:nvSpPr>
        <p:spPr>
          <a:xfrm>
            <a:off x="996696" y="3694176"/>
            <a:ext cx="32461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810" b="1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Discover &amp; stabilise</a:t>
            </a:r>
            <a:endParaRPr lang="en-US" sz="1810" dirty="0"/>
          </a:p>
        </p:txBody>
      </p:sp>
      <p:sp>
        <p:nvSpPr>
          <p:cNvPr id="15" name="Shape 12"/>
          <p:cNvSpPr/>
          <p:nvPr/>
        </p:nvSpPr>
        <p:spPr>
          <a:xfrm>
            <a:off x="1014984" y="4315968"/>
            <a:ext cx="62179" cy="62179"/>
          </a:xfrm>
          <a:prstGeom prst="ellipse">
            <a:avLst/>
          </a:prstGeom>
          <a:solidFill>
            <a:srgbClr val="CBA776"/>
          </a:solidFill>
          <a:ln w="1270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6" name="Text 13"/>
          <p:cNvSpPr/>
          <p:nvPr/>
        </p:nvSpPr>
        <p:spPr>
          <a:xfrm>
            <a:off x="1216152" y="4261104"/>
            <a:ext cx="2770632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90" dirty="0">
                <a:solidFill>
                  <a:srgbClr val="E0CFD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Map the critical customer and order journeys</a:t>
            </a:r>
            <a:endParaRPr lang="en-US" sz="1090" dirty="0"/>
          </a:p>
        </p:txBody>
      </p:sp>
      <p:sp>
        <p:nvSpPr>
          <p:cNvPr id="17" name="Shape 14"/>
          <p:cNvSpPr/>
          <p:nvPr/>
        </p:nvSpPr>
        <p:spPr>
          <a:xfrm>
            <a:off x="1014984" y="4727448"/>
            <a:ext cx="62179" cy="62179"/>
          </a:xfrm>
          <a:prstGeom prst="ellipse">
            <a:avLst/>
          </a:prstGeom>
          <a:solidFill>
            <a:srgbClr val="CBA776"/>
          </a:solidFill>
          <a:ln w="1270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8" name="Text 15"/>
          <p:cNvSpPr/>
          <p:nvPr/>
        </p:nvSpPr>
        <p:spPr>
          <a:xfrm>
            <a:off x="1216152" y="4672584"/>
            <a:ext cx="2770632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90" dirty="0">
                <a:solidFill>
                  <a:srgbClr val="E0CFD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Establish risk and incident baseline</a:t>
            </a:r>
            <a:endParaRPr lang="en-US" sz="1090" dirty="0"/>
          </a:p>
        </p:txBody>
      </p:sp>
      <p:sp>
        <p:nvSpPr>
          <p:cNvPr id="19" name="Shape 16"/>
          <p:cNvSpPr/>
          <p:nvPr/>
        </p:nvSpPr>
        <p:spPr>
          <a:xfrm>
            <a:off x="1014984" y="5138928"/>
            <a:ext cx="62179" cy="62179"/>
          </a:xfrm>
          <a:prstGeom prst="ellipse">
            <a:avLst/>
          </a:prstGeom>
          <a:solidFill>
            <a:srgbClr val="CBA776"/>
          </a:solidFill>
          <a:ln w="1270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0" name="Text 17"/>
          <p:cNvSpPr/>
          <p:nvPr/>
        </p:nvSpPr>
        <p:spPr>
          <a:xfrm>
            <a:off x="1216152" y="5084064"/>
            <a:ext cx="2770632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90" dirty="0">
                <a:solidFill>
                  <a:srgbClr val="E0CFD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Prioritise high-impact issues</a:t>
            </a:r>
            <a:endParaRPr lang="en-US" sz="1090" dirty="0"/>
          </a:p>
        </p:txBody>
      </p:sp>
      <p:sp>
        <p:nvSpPr>
          <p:cNvPr id="21" name="Shape 18"/>
          <p:cNvSpPr/>
          <p:nvPr/>
        </p:nvSpPr>
        <p:spPr>
          <a:xfrm>
            <a:off x="4608576" y="3035808"/>
            <a:ext cx="3611880" cy="2587752"/>
          </a:xfrm>
          <a:prstGeom prst="roundRect">
            <a:avLst>
              <a:gd name="adj" fmla="val 4240"/>
            </a:avLst>
          </a:prstGeom>
          <a:solidFill>
            <a:srgbClr val="391C30"/>
          </a:solidFill>
          <a:ln w="10160">
            <a:solidFill>
              <a:srgbClr val="391C30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2" name="Shape 19"/>
          <p:cNvSpPr/>
          <p:nvPr/>
        </p:nvSpPr>
        <p:spPr>
          <a:xfrm>
            <a:off x="4608576" y="3035808"/>
            <a:ext cx="3611880" cy="50292"/>
          </a:xfrm>
          <a:prstGeom prst="rect">
            <a:avLst/>
          </a:prstGeom>
          <a:solidFill>
            <a:srgbClr val="CBA776"/>
          </a:solidFill>
          <a:ln w="1016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3" name="Text 20"/>
          <p:cNvSpPr/>
          <p:nvPr/>
        </p:nvSpPr>
        <p:spPr>
          <a:xfrm>
            <a:off x="4864608" y="3310128"/>
            <a:ext cx="3108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70" b="1" spc="110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DAYS 31–60</a:t>
            </a:r>
            <a:endParaRPr lang="en-US" sz="1170" dirty="0"/>
          </a:p>
        </p:txBody>
      </p:sp>
      <p:sp>
        <p:nvSpPr>
          <p:cNvPr id="24" name="Text 21"/>
          <p:cNvSpPr/>
          <p:nvPr/>
        </p:nvSpPr>
        <p:spPr>
          <a:xfrm>
            <a:off x="4855464" y="3694176"/>
            <a:ext cx="32461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810" b="1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Connect &amp; standardise</a:t>
            </a:r>
            <a:endParaRPr lang="en-US" sz="1810" dirty="0"/>
          </a:p>
        </p:txBody>
      </p:sp>
      <p:sp>
        <p:nvSpPr>
          <p:cNvPr id="25" name="Shape 22"/>
          <p:cNvSpPr/>
          <p:nvPr/>
        </p:nvSpPr>
        <p:spPr>
          <a:xfrm>
            <a:off x="4873752" y="4315968"/>
            <a:ext cx="62179" cy="62179"/>
          </a:xfrm>
          <a:prstGeom prst="ellipse">
            <a:avLst/>
          </a:prstGeom>
          <a:solidFill>
            <a:srgbClr val="CBA776"/>
          </a:solidFill>
          <a:ln w="1270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6" name="Text 23"/>
          <p:cNvSpPr/>
          <p:nvPr/>
        </p:nvSpPr>
        <p:spPr>
          <a:xfrm>
            <a:off x="5074920" y="4261104"/>
            <a:ext cx="2770632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90" dirty="0">
                <a:solidFill>
                  <a:srgbClr val="E0CFD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Improve data and integration handoffs</a:t>
            </a:r>
            <a:endParaRPr lang="en-US" sz="1090" dirty="0"/>
          </a:p>
        </p:txBody>
      </p:sp>
      <p:sp>
        <p:nvSpPr>
          <p:cNvPr id="27" name="Shape 24"/>
          <p:cNvSpPr/>
          <p:nvPr/>
        </p:nvSpPr>
        <p:spPr>
          <a:xfrm>
            <a:off x="4873752" y="4727448"/>
            <a:ext cx="62179" cy="62179"/>
          </a:xfrm>
          <a:prstGeom prst="ellipse">
            <a:avLst/>
          </a:prstGeom>
          <a:solidFill>
            <a:srgbClr val="CBA776"/>
          </a:solidFill>
          <a:ln w="1270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8" name="Text 25"/>
          <p:cNvSpPr/>
          <p:nvPr/>
        </p:nvSpPr>
        <p:spPr>
          <a:xfrm>
            <a:off x="5074920" y="4672584"/>
            <a:ext cx="2770632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90" dirty="0">
                <a:solidFill>
                  <a:srgbClr val="E0CFD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Harden releases and QA routines</a:t>
            </a:r>
            <a:endParaRPr lang="en-US" sz="1090" dirty="0"/>
          </a:p>
        </p:txBody>
      </p:sp>
      <p:sp>
        <p:nvSpPr>
          <p:cNvPr id="29" name="Shape 26"/>
          <p:cNvSpPr/>
          <p:nvPr/>
        </p:nvSpPr>
        <p:spPr>
          <a:xfrm>
            <a:off x="4873752" y="5138928"/>
            <a:ext cx="62179" cy="62179"/>
          </a:xfrm>
          <a:prstGeom prst="ellipse">
            <a:avLst/>
          </a:prstGeom>
          <a:solidFill>
            <a:srgbClr val="CBA776"/>
          </a:solidFill>
          <a:ln w="1270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0" name="Text 27"/>
          <p:cNvSpPr/>
          <p:nvPr/>
        </p:nvSpPr>
        <p:spPr>
          <a:xfrm>
            <a:off x="5074920" y="5084064"/>
            <a:ext cx="2770632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90" dirty="0">
                <a:solidFill>
                  <a:srgbClr val="E0CFD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Identify high-impact opportunities</a:t>
            </a:r>
            <a:endParaRPr lang="en-US" sz="1090" dirty="0"/>
          </a:p>
        </p:txBody>
      </p:sp>
      <p:sp>
        <p:nvSpPr>
          <p:cNvPr id="31" name="Shape 28"/>
          <p:cNvSpPr/>
          <p:nvPr/>
        </p:nvSpPr>
        <p:spPr>
          <a:xfrm>
            <a:off x="8467344" y="3035808"/>
            <a:ext cx="3611880" cy="2587752"/>
          </a:xfrm>
          <a:prstGeom prst="roundRect">
            <a:avLst>
              <a:gd name="adj" fmla="val 4240"/>
            </a:avLst>
          </a:prstGeom>
          <a:solidFill>
            <a:srgbClr val="391C30"/>
          </a:solidFill>
          <a:ln w="10160">
            <a:solidFill>
              <a:srgbClr val="391C30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2" name="Shape 29"/>
          <p:cNvSpPr/>
          <p:nvPr/>
        </p:nvSpPr>
        <p:spPr>
          <a:xfrm>
            <a:off x="8467344" y="3035808"/>
            <a:ext cx="3611880" cy="50292"/>
          </a:xfrm>
          <a:prstGeom prst="rect">
            <a:avLst/>
          </a:prstGeom>
          <a:solidFill>
            <a:srgbClr val="B85C82"/>
          </a:solidFill>
          <a:ln w="1016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3" name="Text 30"/>
          <p:cNvSpPr/>
          <p:nvPr/>
        </p:nvSpPr>
        <p:spPr>
          <a:xfrm>
            <a:off x="8723376" y="3310128"/>
            <a:ext cx="3108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70" b="1" spc="110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DAYS 61–90</a:t>
            </a:r>
            <a:endParaRPr lang="en-US" sz="1170" dirty="0"/>
          </a:p>
        </p:txBody>
      </p:sp>
      <p:sp>
        <p:nvSpPr>
          <p:cNvPr id="34" name="Text 31"/>
          <p:cNvSpPr/>
          <p:nvPr/>
        </p:nvSpPr>
        <p:spPr>
          <a:xfrm>
            <a:off x="8714232" y="3694176"/>
            <a:ext cx="32461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810" b="1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Automate &amp; optimise</a:t>
            </a:r>
            <a:endParaRPr lang="en-US" sz="1810" dirty="0"/>
          </a:p>
        </p:txBody>
      </p:sp>
      <p:sp>
        <p:nvSpPr>
          <p:cNvPr id="35" name="Shape 32"/>
          <p:cNvSpPr/>
          <p:nvPr/>
        </p:nvSpPr>
        <p:spPr>
          <a:xfrm>
            <a:off x="8732520" y="4315968"/>
            <a:ext cx="62179" cy="62179"/>
          </a:xfrm>
          <a:prstGeom prst="ellipse">
            <a:avLst/>
          </a:prstGeom>
          <a:solidFill>
            <a:srgbClr val="CBA776"/>
          </a:solidFill>
          <a:ln w="1270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6" name="Text 33"/>
          <p:cNvSpPr/>
          <p:nvPr/>
        </p:nvSpPr>
        <p:spPr>
          <a:xfrm>
            <a:off x="8933688" y="4261104"/>
            <a:ext cx="2770632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90" dirty="0">
                <a:solidFill>
                  <a:srgbClr val="E0CFD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Deploy approved workflows</a:t>
            </a:r>
            <a:endParaRPr lang="en-US" sz="1090" dirty="0"/>
          </a:p>
        </p:txBody>
      </p:sp>
      <p:sp>
        <p:nvSpPr>
          <p:cNvPr id="37" name="Shape 34"/>
          <p:cNvSpPr/>
          <p:nvPr/>
        </p:nvSpPr>
        <p:spPr>
          <a:xfrm>
            <a:off x="8732520" y="4727448"/>
            <a:ext cx="62179" cy="62179"/>
          </a:xfrm>
          <a:prstGeom prst="ellipse">
            <a:avLst/>
          </a:prstGeom>
          <a:solidFill>
            <a:srgbClr val="CBA776"/>
          </a:solidFill>
          <a:ln w="1270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8" name="Text 35"/>
          <p:cNvSpPr/>
          <p:nvPr/>
        </p:nvSpPr>
        <p:spPr>
          <a:xfrm>
            <a:off x="8933688" y="4672584"/>
            <a:ext cx="2770632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90" dirty="0">
                <a:solidFill>
                  <a:srgbClr val="E0CFD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Measure operating outcomes</a:t>
            </a:r>
            <a:endParaRPr lang="en-US" sz="1090" dirty="0"/>
          </a:p>
        </p:txBody>
      </p:sp>
      <p:sp>
        <p:nvSpPr>
          <p:cNvPr id="39" name="Shape 36"/>
          <p:cNvSpPr/>
          <p:nvPr/>
        </p:nvSpPr>
        <p:spPr>
          <a:xfrm>
            <a:off x="8732520" y="5138928"/>
            <a:ext cx="62179" cy="62179"/>
          </a:xfrm>
          <a:prstGeom prst="ellipse">
            <a:avLst/>
          </a:prstGeom>
          <a:solidFill>
            <a:srgbClr val="CBA776"/>
          </a:solidFill>
          <a:ln w="1270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40" name="Text 37"/>
          <p:cNvSpPr/>
          <p:nvPr/>
        </p:nvSpPr>
        <p:spPr>
          <a:xfrm>
            <a:off x="8933688" y="5084064"/>
            <a:ext cx="2770632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90" dirty="0">
                <a:solidFill>
                  <a:srgbClr val="E0CFD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Agree the next-quarter roadmap</a:t>
            </a:r>
            <a:endParaRPr lang="en-US" sz="1090" dirty="0"/>
          </a:p>
        </p:txBody>
      </p:sp>
      <p:sp>
        <p:nvSpPr>
          <p:cNvPr id="41" name="Text 38"/>
          <p:cNvSpPr/>
          <p:nvPr/>
        </p:nvSpPr>
        <p:spPr>
          <a:xfrm>
            <a:off x="786384" y="5952744"/>
            <a:ext cx="106984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38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Transparent priorities  •  Predictable delivery  •  Clear ownership</a:t>
            </a:r>
            <a:endParaRPr lang="en-US" sz="138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BF7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Zarasi_Digital_Official_Logo_Optimiz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3504" y="128016"/>
            <a:ext cx="658368" cy="65836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17320" y="292608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730" spc="90" kern="0" dirty="0">
                <a:solidFill>
                  <a:srgbClr val="211A20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ZARASi  DIGITAL</a:t>
            </a:r>
            <a:endParaRPr lang="en-US" sz="1730" dirty="0"/>
          </a:p>
        </p:txBody>
      </p:sp>
      <p:sp>
        <p:nvSpPr>
          <p:cNvPr id="4" name="Shape 1"/>
          <p:cNvSpPr/>
          <p:nvPr/>
        </p:nvSpPr>
        <p:spPr>
          <a:xfrm>
            <a:off x="676656" y="6510528"/>
            <a:ext cx="10863072" cy="0"/>
          </a:xfrm>
          <a:prstGeom prst="line">
            <a:avLst/>
          </a:prstGeom>
          <a:noFill/>
          <a:ln w="8890">
            <a:solidFill>
              <a:srgbClr val="E6D9DE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685800" y="6583680"/>
            <a:ext cx="6766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830" spc="80" kern="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DEFINE STRATEGY. BUILD PRODUCTS. TRANSFORM WITH AI.</a:t>
            </a:r>
            <a:endParaRPr lang="en-US" sz="830" dirty="0"/>
          </a:p>
        </p:txBody>
      </p:sp>
      <p:sp>
        <p:nvSpPr>
          <p:cNvPr id="6" name="Text 3"/>
          <p:cNvSpPr/>
          <p:nvPr/>
        </p:nvSpPr>
        <p:spPr>
          <a:xfrm>
            <a:off x="11119104" y="656539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9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09</a:t>
            </a:r>
            <a:endParaRPr lang="en-US" sz="920" dirty="0"/>
          </a:p>
        </p:txBody>
      </p:sp>
      <p:sp>
        <p:nvSpPr>
          <p:cNvPr id="7" name="Text 4"/>
          <p:cNvSpPr/>
          <p:nvPr/>
        </p:nvSpPr>
        <p:spPr>
          <a:xfrm>
            <a:off x="8229600" y="420624"/>
            <a:ext cx="32918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1040" b="1" spc="170" kern="0" dirty="0">
                <a:solidFill>
                  <a:srgbClr val="741F4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WHAT SUCCESS MEANS</a:t>
            </a:r>
            <a:endParaRPr lang="en-US" sz="1040" dirty="0"/>
          </a:p>
        </p:txBody>
      </p:sp>
      <p:sp>
        <p:nvSpPr>
          <p:cNvPr id="8" name="Text 5"/>
          <p:cNvSpPr/>
          <p:nvPr/>
        </p:nvSpPr>
        <p:spPr>
          <a:xfrm>
            <a:off x="713232" y="1051560"/>
            <a:ext cx="9326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30" b="1" spc="210" kern="0" dirty="0">
                <a:solidFill>
                  <a:srgbClr val="741F4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MEASURABLE OUTCOMES</a:t>
            </a:r>
            <a:endParaRPr lang="en-US" sz="1130" dirty="0"/>
          </a:p>
        </p:txBody>
      </p:sp>
      <p:sp>
        <p:nvSpPr>
          <p:cNvPr id="9" name="Text 6"/>
          <p:cNvSpPr/>
          <p:nvPr/>
        </p:nvSpPr>
        <p:spPr>
          <a:xfrm>
            <a:off x="713232" y="1426464"/>
            <a:ext cx="107442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650" dirty="0">
                <a:solidFill>
                  <a:srgbClr val="211A20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Business outcomes, not activity reports.</a:t>
            </a:r>
            <a:endParaRPr lang="en-US" sz="3650" dirty="0"/>
          </a:p>
        </p:txBody>
      </p:sp>
      <p:sp>
        <p:nvSpPr>
          <p:cNvPr id="10" name="Text 7"/>
          <p:cNvSpPr/>
          <p:nvPr/>
        </p:nvSpPr>
        <p:spPr>
          <a:xfrm>
            <a:off x="749808" y="2542032"/>
            <a:ext cx="103327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We establish a baseline and track improvements with your team.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777240" y="2926080"/>
            <a:ext cx="5303520" cy="859536"/>
          </a:xfrm>
          <a:prstGeom prst="roundRect">
            <a:avLst>
              <a:gd name="adj" fmla="val 12766"/>
            </a:avLst>
          </a:prstGeom>
          <a:solidFill>
            <a:srgbClr val="FFFDFB"/>
          </a:solidFill>
          <a:ln w="10160">
            <a:solidFill>
              <a:srgbClr val="FFFDFB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2" name="Text 9"/>
          <p:cNvSpPr/>
          <p:nvPr/>
        </p:nvSpPr>
        <p:spPr>
          <a:xfrm>
            <a:off x="996696" y="3063240"/>
            <a:ext cx="2926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7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Critical journey health</a:t>
            </a:r>
            <a:endParaRPr lang="en-US" sz="1470" dirty="0"/>
          </a:p>
        </p:txBody>
      </p:sp>
      <p:sp>
        <p:nvSpPr>
          <p:cNvPr id="13" name="Text 10"/>
          <p:cNvSpPr/>
          <p:nvPr/>
        </p:nvSpPr>
        <p:spPr>
          <a:xfrm>
            <a:off x="996696" y="3401568"/>
            <a:ext cx="4882896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6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Checkout, cart and order-flow monitoring</a:t>
            </a:r>
            <a:endParaRPr lang="en-US" sz="1160" dirty="0"/>
          </a:p>
        </p:txBody>
      </p:sp>
      <p:sp>
        <p:nvSpPr>
          <p:cNvPr id="14" name="Shape 11"/>
          <p:cNvSpPr/>
          <p:nvPr/>
        </p:nvSpPr>
        <p:spPr>
          <a:xfrm>
            <a:off x="6336792" y="2926080"/>
            <a:ext cx="5303520" cy="859536"/>
          </a:xfrm>
          <a:prstGeom prst="roundRect">
            <a:avLst>
              <a:gd name="adj" fmla="val 12766"/>
            </a:avLst>
          </a:prstGeom>
          <a:solidFill>
            <a:srgbClr val="FFFDFB"/>
          </a:solidFill>
          <a:ln w="10160">
            <a:solidFill>
              <a:srgbClr val="FFFDFB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5" name="Text 12"/>
          <p:cNvSpPr/>
          <p:nvPr/>
        </p:nvSpPr>
        <p:spPr>
          <a:xfrm>
            <a:off x="6556248" y="3063240"/>
            <a:ext cx="2926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7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Catalogue integrity</a:t>
            </a:r>
            <a:endParaRPr lang="en-US" sz="1470" dirty="0"/>
          </a:p>
        </p:txBody>
      </p:sp>
      <p:sp>
        <p:nvSpPr>
          <p:cNvPr id="16" name="Text 13"/>
          <p:cNvSpPr/>
          <p:nvPr/>
        </p:nvSpPr>
        <p:spPr>
          <a:xfrm>
            <a:off x="6556248" y="3401568"/>
            <a:ext cx="4882896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6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Price, stock, variant and product-data accuracy</a:t>
            </a:r>
            <a:endParaRPr lang="en-US" sz="1160" dirty="0"/>
          </a:p>
        </p:txBody>
      </p:sp>
      <p:sp>
        <p:nvSpPr>
          <p:cNvPr id="17" name="Shape 14"/>
          <p:cNvSpPr/>
          <p:nvPr/>
        </p:nvSpPr>
        <p:spPr>
          <a:xfrm>
            <a:off x="777240" y="3968496"/>
            <a:ext cx="5303520" cy="859536"/>
          </a:xfrm>
          <a:prstGeom prst="roundRect">
            <a:avLst>
              <a:gd name="adj" fmla="val 12766"/>
            </a:avLst>
          </a:prstGeom>
          <a:solidFill>
            <a:srgbClr val="FFFDFB"/>
          </a:solidFill>
          <a:ln w="10160">
            <a:solidFill>
              <a:srgbClr val="FFFDFB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8" name="Text 15"/>
          <p:cNvSpPr/>
          <p:nvPr/>
        </p:nvSpPr>
        <p:spPr>
          <a:xfrm>
            <a:off x="996696" y="4105656"/>
            <a:ext cx="2926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7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Operational effort</a:t>
            </a:r>
            <a:endParaRPr lang="en-US" sz="1470" dirty="0"/>
          </a:p>
        </p:txBody>
      </p:sp>
      <p:sp>
        <p:nvSpPr>
          <p:cNvPr id="19" name="Text 16"/>
          <p:cNvSpPr/>
          <p:nvPr/>
        </p:nvSpPr>
        <p:spPr>
          <a:xfrm>
            <a:off x="996696" y="4443984"/>
            <a:ext cx="4882896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6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Manual touches and recurring exceptions</a:t>
            </a:r>
            <a:endParaRPr lang="en-US" sz="1160" dirty="0"/>
          </a:p>
        </p:txBody>
      </p:sp>
      <p:sp>
        <p:nvSpPr>
          <p:cNvPr id="20" name="Shape 17"/>
          <p:cNvSpPr/>
          <p:nvPr/>
        </p:nvSpPr>
        <p:spPr>
          <a:xfrm>
            <a:off x="6336792" y="3968496"/>
            <a:ext cx="5303520" cy="859536"/>
          </a:xfrm>
          <a:prstGeom prst="roundRect">
            <a:avLst>
              <a:gd name="adj" fmla="val 12766"/>
            </a:avLst>
          </a:prstGeom>
          <a:solidFill>
            <a:srgbClr val="FFFDFB"/>
          </a:solidFill>
          <a:ln w="10160">
            <a:solidFill>
              <a:srgbClr val="FFFDFB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1" name="Text 18"/>
          <p:cNvSpPr/>
          <p:nvPr/>
        </p:nvSpPr>
        <p:spPr>
          <a:xfrm>
            <a:off x="6556248" y="4105656"/>
            <a:ext cx="2926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7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Delivery confidence</a:t>
            </a:r>
            <a:endParaRPr lang="en-US" sz="1470" dirty="0"/>
          </a:p>
        </p:txBody>
      </p:sp>
      <p:sp>
        <p:nvSpPr>
          <p:cNvPr id="22" name="Text 19"/>
          <p:cNvSpPr/>
          <p:nvPr/>
        </p:nvSpPr>
        <p:spPr>
          <a:xfrm>
            <a:off x="6556248" y="4443984"/>
            <a:ext cx="4882896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6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Release quality, incident recovery and QA</a:t>
            </a:r>
            <a:endParaRPr lang="en-US" sz="1160" dirty="0"/>
          </a:p>
        </p:txBody>
      </p:sp>
      <p:sp>
        <p:nvSpPr>
          <p:cNvPr id="23" name="Shape 20"/>
          <p:cNvSpPr/>
          <p:nvPr/>
        </p:nvSpPr>
        <p:spPr>
          <a:xfrm>
            <a:off x="777240" y="5010912"/>
            <a:ext cx="5303520" cy="859536"/>
          </a:xfrm>
          <a:prstGeom prst="roundRect">
            <a:avLst>
              <a:gd name="adj" fmla="val 12766"/>
            </a:avLst>
          </a:prstGeom>
          <a:solidFill>
            <a:srgbClr val="FFFDFB"/>
          </a:solidFill>
          <a:ln w="10160">
            <a:solidFill>
              <a:srgbClr val="FFFDFB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4" name="Text 21"/>
          <p:cNvSpPr/>
          <p:nvPr/>
        </p:nvSpPr>
        <p:spPr>
          <a:xfrm>
            <a:off x="996696" y="5148072"/>
            <a:ext cx="2926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7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Customer experience</a:t>
            </a:r>
            <a:endParaRPr lang="en-US" sz="1470" dirty="0"/>
          </a:p>
        </p:txBody>
      </p:sp>
      <p:sp>
        <p:nvSpPr>
          <p:cNvPr id="25" name="Text 22"/>
          <p:cNvSpPr/>
          <p:nvPr/>
        </p:nvSpPr>
        <p:spPr>
          <a:xfrm>
            <a:off x="996696" y="5486400"/>
            <a:ext cx="4882896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6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Support resolution and order visibility</a:t>
            </a:r>
            <a:endParaRPr lang="en-US" sz="1160" dirty="0"/>
          </a:p>
        </p:txBody>
      </p:sp>
      <p:sp>
        <p:nvSpPr>
          <p:cNvPr id="26" name="Shape 23"/>
          <p:cNvSpPr/>
          <p:nvPr/>
        </p:nvSpPr>
        <p:spPr>
          <a:xfrm>
            <a:off x="6556248" y="5010912"/>
            <a:ext cx="5056632" cy="859536"/>
          </a:xfrm>
          <a:prstGeom prst="roundRect">
            <a:avLst>
              <a:gd name="adj" fmla="val 12766"/>
            </a:avLst>
          </a:prstGeom>
          <a:solidFill>
            <a:srgbClr val="4A1238"/>
          </a:solidFill>
          <a:ln w="10160">
            <a:solidFill>
              <a:srgbClr val="4A1238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7" name="Text 24"/>
          <p:cNvSpPr/>
          <p:nvPr/>
        </p:nvSpPr>
        <p:spPr>
          <a:xfrm>
            <a:off x="6766560" y="5285232"/>
            <a:ext cx="459943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460" b="1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Baseline → Owner → Target → Review</a:t>
            </a:r>
            <a:endParaRPr lang="en-US" sz="146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BF7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Zarasi_Digital_Official_Logo_Optimiz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3504" y="128016"/>
            <a:ext cx="658368" cy="65836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17320" y="292608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730" spc="90" kern="0" dirty="0">
                <a:solidFill>
                  <a:srgbClr val="211A20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ZARASi  DIGITAL</a:t>
            </a:r>
            <a:endParaRPr lang="en-US" sz="1730" dirty="0"/>
          </a:p>
        </p:txBody>
      </p:sp>
      <p:sp>
        <p:nvSpPr>
          <p:cNvPr id="4" name="Shape 1"/>
          <p:cNvSpPr/>
          <p:nvPr/>
        </p:nvSpPr>
        <p:spPr>
          <a:xfrm>
            <a:off x="676656" y="6510528"/>
            <a:ext cx="10863072" cy="0"/>
          </a:xfrm>
          <a:prstGeom prst="line">
            <a:avLst/>
          </a:prstGeom>
          <a:noFill/>
          <a:ln w="8890">
            <a:solidFill>
              <a:srgbClr val="E6D9DE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685800" y="6583680"/>
            <a:ext cx="6766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830" spc="80" kern="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DEFINE STRATEGY. BUILD PRODUCTS. TRANSFORM WITH AI.</a:t>
            </a:r>
            <a:endParaRPr lang="en-US" sz="830" dirty="0"/>
          </a:p>
        </p:txBody>
      </p:sp>
      <p:sp>
        <p:nvSpPr>
          <p:cNvPr id="6" name="Text 3"/>
          <p:cNvSpPr/>
          <p:nvPr/>
        </p:nvSpPr>
        <p:spPr>
          <a:xfrm>
            <a:off x="11119104" y="656539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9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10</a:t>
            </a:r>
            <a:endParaRPr lang="en-US" sz="920" dirty="0"/>
          </a:p>
        </p:txBody>
      </p:sp>
      <p:sp>
        <p:nvSpPr>
          <p:cNvPr id="7" name="Text 4"/>
          <p:cNvSpPr/>
          <p:nvPr/>
        </p:nvSpPr>
        <p:spPr>
          <a:xfrm>
            <a:off x="8229600" y="420624"/>
            <a:ext cx="32918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1040" b="1" spc="170" kern="0" dirty="0">
                <a:solidFill>
                  <a:srgbClr val="741F4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WAYS TO ENGAGE</a:t>
            </a:r>
            <a:endParaRPr lang="en-US" sz="1040" dirty="0"/>
          </a:p>
        </p:txBody>
      </p:sp>
      <p:sp>
        <p:nvSpPr>
          <p:cNvPr id="8" name="Text 5"/>
          <p:cNvSpPr/>
          <p:nvPr/>
        </p:nvSpPr>
        <p:spPr>
          <a:xfrm>
            <a:off x="713232" y="1051560"/>
            <a:ext cx="9326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30" b="1" spc="210" kern="0" dirty="0">
                <a:solidFill>
                  <a:srgbClr val="741F4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ENGAGEMENT OPTIONS</a:t>
            </a:r>
            <a:endParaRPr lang="en-US" sz="1130" dirty="0"/>
          </a:p>
        </p:txBody>
      </p:sp>
      <p:sp>
        <p:nvSpPr>
          <p:cNvPr id="9" name="Text 6"/>
          <p:cNvSpPr/>
          <p:nvPr/>
        </p:nvSpPr>
        <p:spPr>
          <a:xfrm>
            <a:off x="713232" y="1426464"/>
            <a:ext cx="107442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650" dirty="0">
                <a:solidFill>
                  <a:srgbClr val="211A20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Right-sized support for where you are today.</a:t>
            </a:r>
            <a:endParaRPr lang="en-US" sz="3650" dirty="0"/>
          </a:p>
        </p:txBody>
      </p:sp>
      <p:sp>
        <p:nvSpPr>
          <p:cNvPr id="10" name="Text 7"/>
          <p:cNvSpPr/>
          <p:nvPr/>
        </p:nvSpPr>
        <p:spPr>
          <a:xfrm>
            <a:off x="749808" y="2542032"/>
            <a:ext cx="103327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Start small, build confidence, then expand when there is a business case.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758952" y="2926080"/>
            <a:ext cx="5312664" cy="1307592"/>
          </a:xfrm>
          <a:prstGeom prst="roundRect">
            <a:avLst>
              <a:gd name="adj" fmla="val 8392"/>
            </a:avLst>
          </a:prstGeom>
          <a:solidFill>
            <a:srgbClr val="FFFDFB"/>
          </a:solidFill>
          <a:ln w="10160">
            <a:solidFill>
              <a:srgbClr val="FFFDFB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2" name="Text 9"/>
          <p:cNvSpPr/>
          <p:nvPr/>
        </p:nvSpPr>
        <p:spPr>
          <a:xfrm>
            <a:off x="978408" y="3099816"/>
            <a:ext cx="576072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2450" dirty="0">
                <a:solidFill>
                  <a:srgbClr val="741F4D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01</a:t>
            </a:r>
            <a:endParaRPr lang="en-US" sz="2450" dirty="0"/>
          </a:p>
        </p:txBody>
      </p:sp>
      <p:sp>
        <p:nvSpPr>
          <p:cNvPr id="13" name="Text 10"/>
          <p:cNvSpPr/>
          <p:nvPr/>
        </p:nvSpPr>
        <p:spPr>
          <a:xfrm>
            <a:off x="1819656" y="3108960"/>
            <a:ext cx="400507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3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Commerce Opportunity Audit</a:t>
            </a:r>
            <a:endParaRPr lang="en-US" sz="1530" dirty="0"/>
          </a:p>
        </p:txBody>
      </p:sp>
      <p:sp>
        <p:nvSpPr>
          <p:cNvPr id="14" name="Text 11"/>
          <p:cNvSpPr/>
          <p:nvPr/>
        </p:nvSpPr>
        <p:spPr>
          <a:xfrm>
            <a:off x="1810512" y="3584448"/>
            <a:ext cx="392277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focused review of technical and operational risks with a prioritised action plan.</a:t>
            </a:r>
            <a:endParaRPr lang="en-US" sz="1200" dirty="0"/>
          </a:p>
        </p:txBody>
      </p:sp>
      <p:sp>
        <p:nvSpPr>
          <p:cNvPr id="15" name="Shape 12"/>
          <p:cNvSpPr/>
          <p:nvPr/>
        </p:nvSpPr>
        <p:spPr>
          <a:xfrm>
            <a:off x="6327648" y="2926080"/>
            <a:ext cx="5312664" cy="1307592"/>
          </a:xfrm>
          <a:prstGeom prst="roundRect">
            <a:avLst>
              <a:gd name="adj" fmla="val 8392"/>
            </a:avLst>
          </a:prstGeom>
          <a:solidFill>
            <a:srgbClr val="FFFDFB"/>
          </a:solidFill>
          <a:ln w="10160">
            <a:solidFill>
              <a:srgbClr val="FFFDFB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6" name="Text 13"/>
          <p:cNvSpPr/>
          <p:nvPr/>
        </p:nvSpPr>
        <p:spPr>
          <a:xfrm>
            <a:off x="6547104" y="3099816"/>
            <a:ext cx="576072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2450" dirty="0">
                <a:solidFill>
                  <a:srgbClr val="741F4D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02</a:t>
            </a:r>
            <a:endParaRPr lang="en-US" sz="2450" dirty="0"/>
          </a:p>
        </p:txBody>
      </p:sp>
      <p:sp>
        <p:nvSpPr>
          <p:cNvPr id="17" name="Text 14"/>
          <p:cNvSpPr/>
          <p:nvPr/>
        </p:nvSpPr>
        <p:spPr>
          <a:xfrm>
            <a:off x="7388352" y="3108960"/>
            <a:ext cx="400507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3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Focused Delivery Sprint</a:t>
            </a:r>
            <a:endParaRPr lang="en-US" sz="1530" dirty="0"/>
          </a:p>
        </p:txBody>
      </p:sp>
      <p:sp>
        <p:nvSpPr>
          <p:cNvPr id="18" name="Text 15"/>
          <p:cNvSpPr/>
          <p:nvPr/>
        </p:nvSpPr>
        <p:spPr>
          <a:xfrm>
            <a:off x="7379208" y="3584448"/>
            <a:ext cx="392277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Implement a defined platform improvement, integration or workflow.</a:t>
            </a:r>
            <a:endParaRPr lang="en-US" sz="1200" dirty="0"/>
          </a:p>
        </p:txBody>
      </p:sp>
      <p:sp>
        <p:nvSpPr>
          <p:cNvPr id="19" name="Shape 16"/>
          <p:cNvSpPr/>
          <p:nvPr/>
        </p:nvSpPr>
        <p:spPr>
          <a:xfrm>
            <a:off x="758952" y="4416552"/>
            <a:ext cx="5312664" cy="1307592"/>
          </a:xfrm>
          <a:prstGeom prst="roundRect">
            <a:avLst>
              <a:gd name="adj" fmla="val 8392"/>
            </a:avLst>
          </a:prstGeom>
          <a:solidFill>
            <a:srgbClr val="FFFDFB"/>
          </a:solidFill>
          <a:ln w="10160">
            <a:solidFill>
              <a:srgbClr val="FFFDFB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0" name="Text 17"/>
          <p:cNvSpPr/>
          <p:nvPr/>
        </p:nvSpPr>
        <p:spPr>
          <a:xfrm>
            <a:off x="978408" y="4590288"/>
            <a:ext cx="576072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2450" dirty="0">
                <a:solidFill>
                  <a:srgbClr val="741F4D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03</a:t>
            </a:r>
            <a:endParaRPr lang="en-US" sz="2450" dirty="0"/>
          </a:p>
        </p:txBody>
      </p:sp>
      <p:sp>
        <p:nvSpPr>
          <p:cNvPr id="21" name="Text 18"/>
          <p:cNvSpPr/>
          <p:nvPr/>
        </p:nvSpPr>
        <p:spPr>
          <a:xfrm>
            <a:off x="1819656" y="4599432"/>
            <a:ext cx="400507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3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Managed Commerce Operations</a:t>
            </a:r>
            <a:endParaRPr lang="en-US" sz="1530" dirty="0"/>
          </a:p>
        </p:txBody>
      </p:sp>
      <p:sp>
        <p:nvSpPr>
          <p:cNvPr id="22" name="Text 19"/>
          <p:cNvSpPr/>
          <p:nvPr/>
        </p:nvSpPr>
        <p:spPr>
          <a:xfrm>
            <a:off x="1810512" y="5074920"/>
            <a:ext cx="392277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Recurring oversight of critical journeys, incidents, enhancements and reporting.</a:t>
            </a:r>
            <a:endParaRPr lang="en-US" sz="1200" dirty="0"/>
          </a:p>
        </p:txBody>
      </p:sp>
      <p:sp>
        <p:nvSpPr>
          <p:cNvPr id="23" name="Shape 20"/>
          <p:cNvSpPr/>
          <p:nvPr/>
        </p:nvSpPr>
        <p:spPr>
          <a:xfrm>
            <a:off x="6327648" y="4416552"/>
            <a:ext cx="5312664" cy="1307592"/>
          </a:xfrm>
          <a:prstGeom prst="roundRect">
            <a:avLst>
              <a:gd name="adj" fmla="val 8392"/>
            </a:avLst>
          </a:prstGeom>
          <a:solidFill>
            <a:srgbClr val="FFFDFB"/>
          </a:solidFill>
          <a:ln w="10160">
            <a:solidFill>
              <a:srgbClr val="FFFDFB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4" name="Text 21"/>
          <p:cNvSpPr/>
          <p:nvPr/>
        </p:nvSpPr>
        <p:spPr>
          <a:xfrm>
            <a:off x="6547104" y="4590288"/>
            <a:ext cx="576072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2450" dirty="0">
                <a:solidFill>
                  <a:srgbClr val="741F4D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04</a:t>
            </a:r>
            <a:endParaRPr lang="en-US" sz="2450" dirty="0"/>
          </a:p>
        </p:txBody>
      </p:sp>
      <p:sp>
        <p:nvSpPr>
          <p:cNvPr id="25" name="Text 22"/>
          <p:cNvSpPr/>
          <p:nvPr/>
        </p:nvSpPr>
        <p:spPr>
          <a:xfrm>
            <a:off x="7388352" y="4599432"/>
            <a:ext cx="400507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3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Fractional Product Leadership</a:t>
            </a:r>
            <a:endParaRPr lang="en-US" sz="1530" dirty="0"/>
          </a:p>
        </p:txBody>
      </p:sp>
      <p:sp>
        <p:nvSpPr>
          <p:cNvPr id="26" name="Text 23"/>
          <p:cNvSpPr/>
          <p:nvPr/>
        </p:nvSpPr>
        <p:spPr>
          <a:xfrm>
            <a:off x="7379208" y="5074920"/>
            <a:ext cx="392277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Experienced product direction, discovery, governance and delivery alignment.</a:t>
            </a:r>
            <a:endParaRPr lang="en-US" sz="1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2312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Zarasi_Digital_Official_Logo_Optimiz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3504" y="128016"/>
            <a:ext cx="658368" cy="65836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17320" y="292608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730" spc="90" kern="0" dirty="0">
                <a:solidFill>
                  <a:srgbClr val="FBF7F3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ZARASi  DIGITAL</a:t>
            </a:r>
            <a:endParaRPr lang="en-US" sz="1730" dirty="0"/>
          </a:p>
        </p:txBody>
      </p:sp>
      <p:sp>
        <p:nvSpPr>
          <p:cNvPr id="4" name="Shape 1"/>
          <p:cNvSpPr/>
          <p:nvPr/>
        </p:nvSpPr>
        <p:spPr>
          <a:xfrm>
            <a:off x="676656" y="6510528"/>
            <a:ext cx="10863072" cy="0"/>
          </a:xfrm>
          <a:prstGeom prst="line">
            <a:avLst/>
          </a:prstGeom>
          <a:noFill/>
          <a:ln w="8890">
            <a:solidFill>
              <a:srgbClr val="5B3B4F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685800" y="6583680"/>
            <a:ext cx="6766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830" spc="80" kern="0" dirty="0">
                <a:solidFill>
                  <a:srgbClr val="C1ADB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DEFINE STRATEGY. BUILD PRODUCTS. TRANSFORM WITH AI.</a:t>
            </a:r>
            <a:endParaRPr lang="en-US" sz="830" dirty="0"/>
          </a:p>
        </p:txBody>
      </p:sp>
      <p:sp>
        <p:nvSpPr>
          <p:cNvPr id="6" name="Text 3"/>
          <p:cNvSpPr/>
          <p:nvPr/>
        </p:nvSpPr>
        <p:spPr>
          <a:xfrm>
            <a:off x="11119104" y="656539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920" dirty="0">
                <a:solidFill>
                  <a:srgbClr val="C1ADB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11</a:t>
            </a:r>
            <a:endParaRPr lang="en-US" sz="920" dirty="0"/>
          </a:p>
        </p:txBody>
      </p:sp>
      <p:sp>
        <p:nvSpPr>
          <p:cNvPr id="7" name="Text 4"/>
          <p:cNvSpPr/>
          <p:nvPr/>
        </p:nvSpPr>
        <p:spPr>
          <a:xfrm>
            <a:off x="8229600" y="420624"/>
            <a:ext cx="32918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1040" b="1" spc="170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PEOPLE BEHIND ZARASI</a:t>
            </a:r>
            <a:endParaRPr lang="en-US" sz="1040" dirty="0"/>
          </a:p>
        </p:txBody>
      </p:sp>
      <p:sp>
        <p:nvSpPr>
          <p:cNvPr id="8" name="Text 5"/>
          <p:cNvSpPr/>
          <p:nvPr/>
        </p:nvSpPr>
        <p:spPr>
          <a:xfrm>
            <a:off x="758952" y="1097280"/>
            <a:ext cx="6858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70" b="1" spc="210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MEET THE FOUNDER</a:t>
            </a:r>
            <a:endParaRPr lang="en-US" sz="1170" dirty="0"/>
          </a:p>
        </p:txBody>
      </p:sp>
      <p:sp>
        <p:nvSpPr>
          <p:cNvPr id="9" name="Text 6"/>
          <p:cNvSpPr/>
          <p:nvPr/>
        </p:nvSpPr>
        <p:spPr>
          <a:xfrm>
            <a:off x="722376" y="1664208"/>
            <a:ext cx="2359152" cy="8321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6100" dirty="0">
                <a:solidFill>
                  <a:srgbClr val="FBF7F3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Shree</a:t>
            </a:r>
            <a:endParaRPr lang="en-US" sz="6100" dirty="0"/>
          </a:p>
        </p:txBody>
      </p:sp>
      <p:sp>
        <p:nvSpPr>
          <p:cNvPr id="10" name="Shape 7"/>
          <p:cNvSpPr/>
          <p:nvPr/>
        </p:nvSpPr>
        <p:spPr>
          <a:xfrm>
            <a:off x="3127248" y="1856232"/>
            <a:ext cx="21031" cy="530352"/>
          </a:xfrm>
          <a:prstGeom prst="rect">
            <a:avLst/>
          </a:prstGeom>
          <a:solidFill>
            <a:srgbClr val="CBA776"/>
          </a:solidFill>
          <a:ln w="1016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1" name="Text 8"/>
          <p:cNvSpPr/>
          <p:nvPr/>
        </p:nvSpPr>
        <p:spPr>
          <a:xfrm>
            <a:off x="3447288" y="1746504"/>
            <a:ext cx="2029968" cy="8321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4920" dirty="0">
                <a:solidFill>
                  <a:srgbClr val="FBF7F3"/>
                </a:solidFill>
                <a:latin typeface="Noto Serif Devanagari" pitchFamily="34" charset="0"/>
                <a:ea typeface="Noto Serif Devanagari" pitchFamily="34" charset="-122"/>
                <a:cs typeface="Noto Serif Devanagari" pitchFamily="34" charset="-120"/>
              </a:rPr>
              <a:t>श्री</a:t>
            </a:r>
            <a:endParaRPr lang="en-US" sz="4920" dirty="0"/>
          </a:p>
        </p:txBody>
      </p:sp>
      <p:sp>
        <p:nvSpPr>
          <p:cNvPr id="12" name="Shape 9"/>
          <p:cNvSpPr/>
          <p:nvPr/>
        </p:nvSpPr>
        <p:spPr>
          <a:xfrm>
            <a:off x="758952" y="2752344"/>
            <a:ext cx="804672" cy="33833"/>
          </a:xfrm>
          <a:prstGeom prst="rect">
            <a:avLst/>
          </a:prstGeom>
          <a:solidFill>
            <a:srgbClr val="CBA776"/>
          </a:solidFill>
          <a:ln w="1016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3" name="Text 10"/>
          <p:cNvSpPr/>
          <p:nvPr/>
        </p:nvSpPr>
        <p:spPr>
          <a:xfrm>
            <a:off x="749808" y="3008376"/>
            <a:ext cx="658368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640" b="1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Founder, ZARASi Digital  |  Technical Product Owner</a:t>
            </a:r>
            <a:endParaRPr lang="en-US" sz="1640" dirty="0"/>
          </a:p>
        </p:txBody>
      </p:sp>
      <p:sp>
        <p:nvSpPr>
          <p:cNvPr id="14" name="Text 11"/>
          <p:cNvSpPr/>
          <p:nvPr/>
        </p:nvSpPr>
        <p:spPr>
          <a:xfrm>
            <a:off x="768096" y="3721608"/>
            <a:ext cx="6327648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20" b="1" spc="58" kern="0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10+ YEARS OF INDUSTRY EXPERIENCE</a:t>
            </a:r>
            <a:endParaRPr lang="en-US" sz="1520" dirty="0"/>
          </a:p>
        </p:txBody>
      </p:sp>
      <p:sp>
        <p:nvSpPr>
          <p:cNvPr id="15" name="Text 12"/>
          <p:cNvSpPr/>
          <p:nvPr/>
        </p:nvSpPr>
        <p:spPr>
          <a:xfrm>
            <a:off x="768096" y="4187952"/>
            <a:ext cx="6364224" cy="7223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00" dirty="0">
                <a:solidFill>
                  <a:srgbClr val="E3D2D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Hands-on expertise across e-commerce technology, product leadership, enterprise digital platforms, integrations and applied AI.</a:t>
            </a:r>
            <a:endParaRPr lang="en-US" sz="1500" dirty="0"/>
          </a:p>
        </p:txBody>
      </p:sp>
      <p:sp>
        <p:nvSpPr>
          <p:cNvPr id="16" name="Text 13"/>
          <p:cNvSpPr/>
          <p:nvPr/>
        </p:nvSpPr>
        <p:spPr>
          <a:xfrm>
            <a:off x="768096" y="5212080"/>
            <a:ext cx="6327648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10" b="1" spc="13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BEST OF STRATEGY, TECHNOLOGY &amp; EXECUTION.</a:t>
            </a:r>
            <a:endParaRPr lang="en-US" sz="1510" dirty="0"/>
          </a:p>
        </p:txBody>
      </p:sp>
      <p:sp>
        <p:nvSpPr>
          <p:cNvPr id="17" name="Text 14"/>
          <p:cNvSpPr/>
          <p:nvPr/>
        </p:nvSpPr>
        <p:spPr>
          <a:xfrm>
            <a:off x="768096" y="5715000"/>
            <a:ext cx="6364224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60" dirty="0">
                <a:solidFill>
                  <a:srgbClr val="D3C0C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Clear decisions. Deep technical ownership. Measurable delivery.</a:t>
            </a:r>
            <a:endParaRPr lang="en-US" sz="1260" dirty="0"/>
          </a:p>
        </p:txBody>
      </p:sp>
      <p:sp>
        <p:nvSpPr>
          <p:cNvPr id="18" name="Shape 15"/>
          <p:cNvSpPr/>
          <p:nvPr/>
        </p:nvSpPr>
        <p:spPr>
          <a:xfrm>
            <a:off x="7525512" y="1408176"/>
            <a:ext cx="3931920" cy="4453128"/>
          </a:xfrm>
          <a:prstGeom prst="roundRect">
            <a:avLst>
              <a:gd name="adj" fmla="val 2791"/>
            </a:avLst>
          </a:prstGeom>
          <a:solidFill>
            <a:srgbClr val="391C30"/>
          </a:solidFill>
          <a:ln w="10160">
            <a:solidFill>
              <a:srgbClr val="775064"/>
            </a:solidFill>
            <a:prstDash val="solid"/>
          </a:ln>
        </p:spPr>
        <p:txBody>
          <a:bodyPr/>
          <a:p/>
        </p:txBody>
      </p:sp>
      <p:sp>
        <p:nvSpPr>
          <p:cNvPr id="19" name="Text 16"/>
          <p:cNvSpPr/>
          <p:nvPr/>
        </p:nvSpPr>
        <p:spPr>
          <a:xfrm>
            <a:off x="7882128" y="1755648"/>
            <a:ext cx="31638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50" b="1" spc="180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EXPERTISE</a:t>
            </a:r>
            <a:endParaRPr lang="en-US" sz="1150" dirty="0"/>
          </a:p>
        </p:txBody>
      </p:sp>
      <p:sp>
        <p:nvSpPr>
          <p:cNvPr id="20" name="Shape 17"/>
          <p:cNvSpPr/>
          <p:nvPr/>
        </p:nvSpPr>
        <p:spPr>
          <a:xfrm>
            <a:off x="7872984" y="2926080"/>
            <a:ext cx="3209544" cy="0"/>
          </a:xfrm>
          <a:prstGeom prst="line">
            <a:avLst/>
          </a:prstGeom>
          <a:noFill/>
          <a:ln w="9525">
            <a:solidFill>
              <a:srgbClr val="6B485B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21" name="Text 18"/>
          <p:cNvSpPr/>
          <p:nvPr/>
        </p:nvSpPr>
        <p:spPr>
          <a:xfrm>
            <a:off x="7872984" y="2258568"/>
            <a:ext cx="3200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90" b="1" spc="75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COMMERCE</a:t>
            </a:r>
            <a:endParaRPr lang="en-US" sz="1090" dirty="0"/>
          </a:p>
        </p:txBody>
      </p:sp>
      <p:sp>
        <p:nvSpPr>
          <p:cNvPr id="22" name="Text 19"/>
          <p:cNvSpPr/>
          <p:nvPr/>
        </p:nvSpPr>
        <p:spPr>
          <a:xfrm>
            <a:off x="7872984" y="2542032"/>
            <a:ext cx="3191256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60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Magento 2 · Adobe Commerce</a:t>
            </a:r>
            <a:endParaRPr lang="en-US" sz="1260" dirty="0"/>
          </a:p>
        </p:txBody>
      </p:sp>
      <p:sp>
        <p:nvSpPr>
          <p:cNvPr id="23" name="Shape 20"/>
          <p:cNvSpPr/>
          <p:nvPr/>
        </p:nvSpPr>
        <p:spPr>
          <a:xfrm>
            <a:off x="7872984" y="3776472"/>
            <a:ext cx="3209544" cy="0"/>
          </a:xfrm>
          <a:prstGeom prst="line">
            <a:avLst/>
          </a:prstGeom>
          <a:noFill/>
          <a:ln w="9525">
            <a:solidFill>
              <a:srgbClr val="6B485B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24" name="Text 21"/>
          <p:cNvSpPr/>
          <p:nvPr/>
        </p:nvSpPr>
        <p:spPr>
          <a:xfrm>
            <a:off x="7872984" y="3108960"/>
            <a:ext cx="3200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90" b="1" spc="75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DIGITAL EXPERIENCE</a:t>
            </a:r>
            <a:endParaRPr lang="en-US" sz="1090" dirty="0"/>
          </a:p>
        </p:txBody>
      </p:sp>
      <p:sp>
        <p:nvSpPr>
          <p:cNvPr id="25" name="Text 22"/>
          <p:cNvSpPr/>
          <p:nvPr/>
        </p:nvSpPr>
        <p:spPr>
          <a:xfrm>
            <a:off x="7872984" y="3392424"/>
            <a:ext cx="3191256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60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Sitecore XM Cloud · Optimizely · AEM</a:t>
            </a:r>
            <a:endParaRPr lang="en-US" sz="1260" dirty="0"/>
          </a:p>
        </p:txBody>
      </p:sp>
      <p:sp>
        <p:nvSpPr>
          <p:cNvPr id="26" name="Shape 23"/>
          <p:cNvSpPr/>
          <p:nvPr/>
        </p:nvSpPr>
        <p:spPr>
          <a:xfrm>
            <a:off x="7872984" y="4626864"/>
            <a:ext cx="3209544" cy="0"/>
          </a:xfrm>
          <a:prstGeom prst="line">
            <a:avLst/>
          </a:prstGeom>
          <a:noFill/>
          <a:ln w="9525">
            <a:solidFill>
              <a:srgbClr val="6B485B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27" name="Text 24"/>
          <p:cNvSpPr/>
          <p:nvPr/>
        </p:nvSpPr>
        <p:spPr>
          <a:xfrm>
            <a:off x="7872984" y="3959352"/>
            <a:ext cx="3200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90" b="1" spc="75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PRODUCT &amp; DELIVERY</a:t>
            </a:r>
            <a:endParaRPr lang="en-US" sz="1090" dirty="0"/>
          </a:p>
        </p:txBody>
      </p:sp>
      <p:sp>
        <p:nvSpPr>
          <p:cNvPr id="28" name="Text 25"/>
          <p:cNvSpPr/>
          <p:nvPr/>
        </p:nvSpPr>
        <p:spPr>
          <a:xfrm>
            <a:off x="7872984" y="4242816"/>
            <a:ext cx="3191256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60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Roadmaps · APIs · UAT · agile execution</a:t>
            </a:r>
            <a:endParaRPr lang="en-US" sz="1260" dirty="0"/>
          </a:p>
        </p:txBody>
      </p:sp>
      <p:sp>
        <p:nvSpPr>
          <p:cNvPr id="29" name="Shape 26"/>
          <p:cNvSpPr/>
          <p:nvPr/>
        </p:nvSpPr>
        <p:spPr>
          <a:xfrm>
            <a:off x="7872984" y="5477256"/>
            <a:ext cx="3209544" cy="0"/>
          </a:xfrm>
          <a:prstGeom prst="line">
            <a:avLst/>
          </a:prstGeom>
          <a:noFill/>
          <a:ln w="9525">
            <a:solidFill>
              <a:srgbClr val="6B485B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30" name="Text 27"/>
          <p:cNvSpPr/>
          <p:nvPr/>
        </p:nvSpPr>
        <p:spPr>
          <a:xfrm>
            <a:off x="7872984" y="4809744"/>
            <a:ext cx="3200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90" b="1" spc="75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APPLIED INTELLIGENCE</a:t>
            </a:r>
            <a:endParaRPr lang="en-US" sz="1090" dirty="0"/>
          </a:p>
        </p:txBody>
      </p:sp>
      <p:sp>
        <p:nvSpPr>
          <p:cNvPr id="31" name="Text 28"/>
          <p:cNvSpPr/>
          <p:nvPr/>
        </p:nvSpPr>
        <p:spPr>
          <a:xfrm>
            <a:off x="7872984" y="5093208"/>
            <a:ext cx="3191256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60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Automation · analytics · AI workflows</a:t>
            </a:r>
            <a:endParaRPr lang="en-US" sz="1260" dirty="0"/>
          </a:p>
        </p:txBody>
      </p:sp>
      <p:sp>
        <p:nvSpPr>
          <p:cNvPr id="32" name="Text 29">
            <a:hlinkClick r:id="rId2" tooltip=""/>
          </p:cNvPr>
          <p:cNvSpPr/>
          <p:nvPr/>
        </p:nvSpPr>
        <p:spPr>
          <a:xfrm>
            <a:off x="7882128" y="5989320"/>
            <a:ext cx="31089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40" u="sng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  <a:hlinkClick r:id="rId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View LinkedIn profile</a:t>
            </a:r>
            <a:endParaRPr lang="en-US" sz="1240" dirty="0"/>
          </a:p>
        </p:txBody>
      </p:sp>
      <p:sp>
        <p:nvSpPr>
          <p:cNvPr id="33" name="Shape 30"/>
          <p:cNvSpPr/>
          <p:nvPr/>
        </p:nvSpPr>
        <p:spPr>
          <a:xfrm>
            <a:off x="7872984" y="6272784"/>
            <a:ext cx="2825496" cy="0"/>
          </a:xfrm>
          <a:prstGeom prst="line">
            <a:avLst/>
          </a:prstGeom>
          <a:noFill/>
          <a:ln w="8890">
            <a:solidFill>
              <a:srgbClr val="CBA776"/>
            </a:solidFill>
            <a:prstDash val="solid"/>
            <a:headEnd type="none"/>
            <a:tailEnd type="none"/>
          </a:ln>
        </p:spPr>
        <p:txBody>
          <a:bodyPr/>
          <a:p/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BF7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Zarasi_Digital_Official_Logo_Optimiz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3504" y="128016"/>
            <a:ext cx="658368" cy="65836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17320" y="292608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730" spc="90" kern="0" dirty="0">
                <a:solidFill>
                  <a:srgbClr val="211A20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ZARASi  DIGITAL</a:t>
            </a:r>
            <a:endParaRPr lang="en-US" sz="1730" dirty="0"/>
          </a:p>
        </p:txBody>
      </p:sp>
      <p:sp>
        <p:nvSpPr>
          <p:cNvPr id="4" name="Shape 1"/>
          <p:cNvSpPr/>
          <p:nvPr/>
        </p:nvSpPr>
        <p:spPr>
          <a:xfrm>
            <a:off x="676656" y="6510528"/>
            <a:ext cx="10863072" cy="0"/>
          </a:xfrm>
          <a:prstGeom prst="line">
            <a:avLst/>
          </a:prstGeom>
          <a:noFill/>
          <a:ln w="8890">
            <a:solidFill>
              <a:srgbClr val="E6D9DE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685800" y="6583680"/>
            <a:ext cx="6766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830" spc="80" kern="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DEFINE STRATEGY. BUILD PRODUCTS. TRANSFORM WITH AI.</a:t>
            </a:r>
            <a:endParaRPr lang="en-US" sz="830" dirty="0"/>
          </a:p>
        </p:txBody>
      </p:sp>
      <p:sp>
        <p:nvSpPr>
          <p:cNvPr id="6" name="Text 3"/>
          <p:cNvSpPr/>
          <p:nvPr/>
        </p:nvSpPr>
        <p:spPr>
          <a:xfrm>
            <a:off x="11119104" y="656539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9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12</a:t>
            </a:r>
            <a:endParaRPr lang="en-US" sz="920" dirty="0"/>
          </a:p>
        </p:txBody>
      </p:sp>
      <p:sp>
        <p:nvSpPr>
          <p:cNvPr id="7" name="Text 4"/>
          <p:cNvSpPr/>
          <p:nvPr/>
        </p:nvSpPr>
        <p:spPr>
          <a:xfrm>
            <a:off x="8229600" y="420624"/>
            <a:ext cx="32918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1040" b="1" spc="170" kern="0" dirty="0">
                <a:solidFill>
                  <a:srgbClr val="741F4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CREDENTIALS &amp; DELIVERY EXPERIENCE</a:t>
            </a:r>
            <a:endParaRPr lang="en-US" sz="1040" dirty="0"/>
          </a:p>
        </p:txBody>
      </p:sp>
      <p:sp>
        <p:nvSpPr>
          <p:cNvPr id="8" name="Text 5"/>
          <p:cNvSpPr/>
          <p:nvPr/>
        </p:nvSpPr>
        <p:spPr>
          <a:xfrm>
            <a:off x="713232" y="1051560"/>
            <a:ext cx="9326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30" b="1" spc="210" kern="0" dirty="0">
                <a:solidFill>
                  <a:srgbClr val="741F4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BREADTH AND DEPTH</a:t>
            </a:r>
            <a:endParaRPr lang="en-US" sz="1130" dirty="0"/>
          </a:p>
        </p:txBody>
      </p:sp>
      <p:sp>
        <p:nvSpPr>
          <p:cNvPr id="9" name="Text 6"/>
          <p:cNvSpPr/>
          <p:nvPr/>
        </p:nvSpPr>
        <p:spPr>
          <a:xfrm>
            <a:off x="713232" y="1426464"/>
            <a:ext cx="107442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650" dirty="0">
                <a:solidFill>
                  <a:srgbClr val="211A20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Technology fluency with product-level judgment.</a:t>
            </a:r>
            <a:endParaRPr lang="en-US" sz="3650" dirty="0"/>
          </a:p>
        </p:txBody>
      </p:sp>
      <p:sp>
        <p:nvSpPr>
          <p:cNvPr id="10" name="Text 7"/>
          <p:cNvSpPr/>
          <p:nvPr/>
        </p:nvSpPr>
        <p:spPr>
          <a:xfrm>
            <a:off x="749808" y="2542032"/>
            <a:ext cx="103327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founder’s experience spans platforms, stakeholders and operational realities.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758952" y="3017520"/>
            <a:ext cx="3584448" cy="2496312"/>
          </a:xfrm>
          <a:prstGeom prst="roundRect">
            <a:avLst>
              <a:gd name="adj" fmla="val 4396"/>
            </a:avLst>
          </a:prstGeom>
          <a:solidFill>
            <a:srgbClr val="FFFDFB"/>
          </a:solidFill>
          <a:ln w="10160">
            <a:solidFill>
              <a:srgbClr val="FFFDFB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2" name="Text 9"/>
          <p:cNvSpPr/>
          <p:nvPr/>
        </p:nvSpPr>
        <p:spPr>
          <a:xfrm>
            <a:off x="987552" y="3246120"/>
            <a:ext cx="56692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2870" dirty="0">
                <a:solidFill>
                  <a:srgbClr val="741F4D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01</a:t>
            </a:r>
            <a:endParaRPr lang="en-US" sz="2870" dirty="0"/>
          </a:p>
        </p:txBody>
      </p:sp>
      <p:sp>
        <p:nvSpPr>
          <p:cNvPr id="13" name="Text 10"/>
          <p:cNvSpPr/>
          <p:nvPr/>
        </p:nvSpPr>
        <p:spPr>
          <a:xfrm>
            <a:off x="996696" y="3767328"/>
            <a:ext cx="3044952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70" b="1" spc="40" kern="0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PLATFORM &amp; TECHNOLOGY</a:t>
            </a:r>
            <a:endParaRPr lang="en-US" sz="1270" dirty="0"/>
          </a:p>
        </p:txBody>
      </p:sp>
      <p:sp>
        <p:nvSpPr>
          <p:cNvPr id="14" name="Shape 11"/>
          <p:cNvSpPr/>
          <p:nvPr/>
        </p:nvSpPr>
        <p:spPr>
          <a:xfrm>
            <a:off x="1024128" y="4325112"/>
            <a:ext cx="59436" cy="59436"/>
          </a:xfrm>
          <a:prstGeom prst="ellipse">
            <a:avLst/>
          </a:prstGeom>
          <a:solidFill>
            <a:srgbClr val="B85C82"/>
          </a:solidFill>
          <a:ln w="1270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5" name="Text 12"/>
          <p:cNvSpPr/>
          <p:nvPr/>
        </p:nvSpPr>
        <p:spPr>
          <a:xfrm>
            <a:off x="1207008" y="4261104"/>
            <a:ext cx="288950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Magento 2 / Adobe Commerce</a:t>
            </a:r>
            <a:endParaRPr lang="en-US" sz="1120" dirty="0"/>
          </a:p>
        </p:txBody>
      </p:sp>
      <p:sp>
        <p:nvSpPr>
          <p:cNvPr id="16" name="Shape 13"/>
          <p:cNvSpPr/>
          <p:nvPr/>
        </p:nvSpPr>
        <p:spPr>
          <a:xfrm>
            <a:off x="1024128" y="4590288"/>
            <a:ext cx="59436" cy="59436"/>
          </a:xfrm>
          <a:prstGeom prst="ellipse">
            <a:avLst/>
          </a:prstGeom>
          <a:solidFill>
            <a:srgbClr val="B85C82"/>
          </a:solidFill>
          <a:ln w="1270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7" name="Text 14"/>
          <p:cNvSpPr/>
          <p:nvPr/>
        </p:nvSpPr>
        <p:spPr>
          <a:xfrm>
            <a:off x="1207008" y="4526280"/>
            <a:ext cx="288950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PHP ecosystem and APIs</a:t>
            </a:r>
            <a:endParaRPr lang="en-US" sz="1120" dirty="0"/>
          </a:p>
        </p:txBody>
      </p:sp>
      <p:sp>
        <p:nvSpPr>
          <p:cNvPr id="18" name="Shape 15"/>
          <p:cNvSpPr/>
          <p:nvPr/>
        </p:nvSpPr>
        <p:spPr>
          <a:xfrm>
            <a:off x="1024128" y="4855464"/>
            <a:ext cx="59436" cy="59436"/>
          </a:xfrm>
          <a:prstGeom prst="ellipse">
            <a:avLst/>
          </a:prstGeom>
          <a:solidFill>
            <a:srgbClr val="B85C82"/>
          </a:solidFill>
          <a:ln w="1270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9" name="Text 16"/>
          <p:cNvSpPr/>
          <p:nvPr/>
        </p:nvSpPr>
        <p:spPr>
          <a:xfrm>
            <a:off x="1207008" y="4791456"/>
            <a:ext cx="288950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Sitecore XM Cloud · Optimizely</a:t>
            </a:r>
            <a:endParaRPr lang="en-US" sz="1120" dirty="0"/>
          </a:p>
        </p:txBody>
      </p:sp>
      <p:sp>
        <p:nvSpPr>
          <p:cNvPr id="20" name="Shape 17"/>
          <p:cNvSpPr/>
          <p:nvPr/>
        </p:nvSpPr>
        <p:spPr>
          <a:xfrm>
            <a:off x="1024128" y="5120640"/>
            <a:ext cx="59436" cy="59436"/>
          </a:xfrm>
          <a:prstGeom prst="ellipse">
            <a:avLst/>
          </a:prstGeom>
          <a:solidFill>
            <a:srgbClr val="B85C82"/>
          </a:solidFill>
          <a:ln w="1270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1" name="Text 18"/>
          <p:cNvSpPr/>
          <p:nvPr/>
        </p:nvSpPr>
        <p:spPr>
          <a:xfrm>
            <a:off x="1207008" y="5056632"/>
            <a:ext cx="288950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AEM · Algolia · analytics tooling</a:t>
            </a:r>
            <a:endParaRPr lang="en-US" sz="1120" dirty="0"/>
          </a:p>
        </p:txBody>
      </p:sp>
      <p:sp>
        <p:nvSpPr>
          <p:cNvPr id="22" name="Shape 19"/>
          <p:cNvSpPr/>
          <p:nvPr/>
        </p:nvSpPr>
        <p:spPr>
          <a:xfrm>
            <a:off x="4581144" y="3017520"/>
            <a:ext cx="3584448" cy="2496312"/>
          </a:xfrm>
          <a:prstGeom prst="roundRect">
            <a:avLst>
              <a:gd name="adj" fmla="val 4396"/>
            </a:avLst>
          </a:prstGeom>
          <a:solidFill>
            <a:srgbClr val="FFFDFB"/>
          </a:solidFill>
          <a:ln w="10160">
            <a:solidFill>
              <a:srgbClr val="FFFDFB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3" name="Text 20"/>
          <p:cNvSpPr/>
          <p:nvPr/>
        </p:nvSpPr>
        <p:spPr>
          <a:xfrm>
            <a:off x="4809744" y="3246120"/>
            <a:ext cx="56692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2870" dirty="0">
                <a:solidFill>
                  <a:srgbClr val="741F4D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02</a:t>
            </a:r>
            <a:endParaRPr lang="en-US" sz="2870" dirty="0"/>
          </a:p>
        </p:txBody>
      </p:sp>
      <p:sp>
        <p:nvSpPr>
          <p:cNvPr id="24" name="Text 21"/>
          <p:cNvSpPr/>
          <p:nvPr/>
        </p:nvSpPr>
        <p:spPr>
          <a:xfrm>
            <a:off x="4818888" y="3767328"/>
            <a:ext cx="3044952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70" b="1" spc="40" kern="0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PRODUCT &amp; TRANSFORMATION</a:t>
            </a:r>
            <a:endParaRPr lang="en-US" sz="1270" dirty="0"/>
          </a:p>
        </p:txBody>
      </p:sp>
      <p:sp>
        <p:nvSpPr>
          <p:cNvPr id="25" name="Shape 22"/>
          <p:cNvSpPr/>
          <p:nvPr/>
        </p:nvSpPr>
        <p:spPr>
          <a:xfrm>
            <a:off x="4846320" y="4325112"/>
            <a:ext cx="59436" cy="59436"/>
          </a:xfrm>
          <a:prstGeom prst="ellipse">
            <a:avLst/>
          </a:prstGeom>
          <a:solidFill>
            <a:srgbClr val="B85C82"/>
          </a:solidFill>
          <a:ln w="1270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6" name="Text 23"/>
          <p:cNvSpPr/>
          <p:nvPr/>
        </p:nvSpPr>
        <p:spPr>
          <a:xfrm>
            <a:off x="5029200" y="4261104"/>
            <a:ext cx="288950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Technical product ownership</a:t>
            </a:r>
            <a:endParaRPr lang="en-US" sz="1120" dirty="0"/>
          </a:p>
        </p:txBody>
      </p:sp>
      <p:sp>
        <p:nvSpPr>
          <p:cNvPr id="27" name="Shape 24"/>
          <p:cNvSpPr/>
          <p:nvPr/>
        </p:nvSpPr>
        <p:spPr>
          <a:xfrm>
            <a:off x="4846320" y="4590288"/>
            <a:ext cx="59436" cy="59436"/>
          </a:xfrm>
          <a:prstGeom prst="ellipse">
            <a:avLst/>
          </a:prstGeom>
          <a:solidFill>
            <a:srgbClr val="B85C82"/>
          </a:solidFill>
          <a:ln w="1270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8" name="Text 25"/>
          <p:cNvSpPr/>
          <p:nvPr/>
        </p:nvSpPr>
        <p:spPr>
          <a:xfrm>
            <a:off x="5029200" y="4526280"/>
            <a:ext cx="288950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Discovery, BRDs, user stories &amp; AC</a:t>
            </a:r>
            <a:endParaRPr lang="en-US" sz="1120" dirty="0"/>
          </a:p>
        </p:txBody>
      </p:sp>
      <p:sp>
        <p:nvSpPr>
          <p:cNvPr id="29" name="Shape 26"/>
          <p:cNvSpPr/>
          <p:nvPr/>
        </p:nvSpPr>
        <p:spPr>
          <a:xfrm>
            <a:off x="4846320" y="4855464"/>
            <a:ext cx="59436" cy="59436"/>
          </a:xfrm>
          <a:prstGeom prst="ellipse">
            <a:avLst/>
          </a:prstGeom>
          <a:solidFill>
            <a:srgbClr val="B85C82"/>
          </a:solidFill>
          <a:ln w="1270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0" name="Text 27"/>
          <p:cNvSpPr/>
          <p:nvPr/>
        </p:nvSpPr>
        <p:spPr>
          <a:xfrm>
            <a:off x="5029200" y="4791456"/>
            <a:ext cx="288950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Roadmaps, governance &amp; UAT</a:t>
            </a:r>
            <a:endParaRPr lang="en-US" sz="1120" dirty="0"/>
          </a:p>
        </p:txBody>
      </p:sp>
      <p:sp>
        <p:nvSpPr>
          <p:cNvPr id="31" name="Shape 28"/>
          <p:cNvSpPr/>
          <p:nvPr/>
        </p:nvSpPr>
        <p:spPr>
          <a:xfrm>
            <a:off x="4846320" y="5120640"/>
            <a:ext cx="59436" cy="59436"/>
          </a:xfrm>
          <a:prstGeom prst="ellipse">
            <a:avLst/>
          </a:prstGeom>
          <a:solidFill>
            <a:srgbClr val="B85C82"/>
          </a:solidFill>
          <a:ln w="1270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2" name="Text 29"/>
          <p:cNvSpPr/>
          <p:nvPr/>
        </p:nvSpPr>
        <p:spPr>
          <a:xfrm>
            <a:off x="5029200" y="5056632"/>
            <a:ext cx="288950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Jira · Confluence · Figma · GA4</a:t>
            </a:r>
            <a:endParaRPr lang="en-US" sz="1120" dirty="0"/>
          </a:p>
        </p:txBody>
      </p:sp>
      <p:sp>
        <p:nvSpPr>
          <p:cNvPr id="33" name="Shape 30"/>
          <p:cNvSpPr/>
          <p:nvPr/>
        </p:nvSpPr>
        <p:spPr>
          <a:xfrm>
            <a:off x="8403336" y="3017520"/>
            <a:ext cx="3584448" cy="2496312"/>
          </a:xfrm>
          <a:prstGeom prst="roundRect">
            <a:avLst>
              <a:gd name="adj" fmla="val 4396"/>
            </a:avLst>
          </a:prstGeom>
          <a:solidFill>
            <a:srgbClr val="FFFDFB"/>
          </a:solidFill>
          <a:ln w="10160">
            <a:solidFill>
              <a:srgbClr val="FFFDFB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4" name="Text 31"/>
          <p:cNvSpPr/>
          <p:nvPr/>
        </p:nvSpPr>
        <p:spPr>
          <a:xfrm>
            <a:off x="8631936" y="3246120"/>
            <a:ext cx="56692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2870" dirty="0">
                <a:solidFill>
                  <a:srgbClr val="741F4D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03</a:t>
            </a:r>
            <a:endParaRPr lang="en-US" sz="2870" dirty="0"/>
          </a:p>
        </p:txBody>
      </p:sp>
      <p:sp>
        <p:nvSpPr>
          <p:cNvPr id="35" name="Text 32"/>
          <p:cNvSpPr/>
          <p:nvPr/>
        </p:nvSpPr>
        <p:spPr>
          <a:xfrm>
            <a:off x="8641080" y="3767328"/>
            <a:ext cx="3044952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70" b="1" spc="40" kern="0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OPERATIONS &amp; AUTOMATION</a:t>
            </a:r>
            <a:endParaRPr lang="en-US" sz="1270" dirty="0"/>
          </a:p>
        </p:txBody>
      </p:sp>
      <p:sp>
        <p:nvSpPr>
          <p:cNvPr id="36" name="Shape 33"/>
          <p:cNvSpPr/>
          <p:nvPr/>
        </p:nvSpPr>
        <p:spPr>
          <a:xfrm>
            <a:off x="8668512" y="4325112"/>
            <a:ext cx="59436" cy="59436"/>
          </a:xfrm>
          <a:prstGeom prst="ellipse">
            <a:avLst/>
          </a:prstGeom>
          <a:solidFill>
            <a:srgbClr val="B85C82"/>
          </a:solidFill>
          <a:ln w="1270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7" name="Text 34"/>
          <p:cNvSpPr/>
          <p:nvPr/>
        </p:nvSpPr>
        <p:spPr>
          <a:xfrm>
            <a:off x="8851392" y="4261104"/>
            <a:ext cx="288950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Commerce QA and monitoring</a:t>
            </a:r>
            <a:endParaRPr lang="en-US" sz="1120" dirty="0"/>
          </a:p>
        </p:txBody>
      </p:sp>
      <p:sp>
        <p:nvSpPr>
          <p:cNvPr id="38" name="Shape 35"/>
          <p:cNvSpPr/>
          <p:nvPr/>
        </p:nvSpPr>
        <p:spPr>
          <a:xfrm>
            <a:off x="8668512" y="4590288"/>
            <a:ext cx="59436" cy="59436"/>
          </a:xfrm>
          <a:prstGeom prst="ellipse">
            <a:avLst/>
          </a:prstGeom>
          <a:solidFill>
            <a:srgbClr val="B85C82"/>
          </a:solidFill>
          <a:ln w="1270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9" name="Text 36"/>
          <p:cNvSpPr/>
          <p:nvPr/>
        </p:nvSpPr>
        <p:spPr>
          <a:xfrm>
            <a:off x="8851392" y="4526280"/>
            <a:ext cx="288950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Catalogue / stock / checkout rules</a:t>
            </a:r>
            <a:endParaRPr lang="en-US" sz="1120" dirty="0"/>
          </a:p>
        </p:txBody>
      </p:sp>
      <p:sp>
        <p:nvSpPr>
          <p:cNvPr id="40" name="Shape 37"/>
          <p:cNvSpPr/>
          <p:nvPr/>
        </p:nvSpPr>
        <p:spPr>
          <a:xfrm>
            <a:off x="8668512" y="4855464"/>
            <a:ext cx="59436" cy="59436"/>
          </a:xfrm>
          <a:prstGeom prst="ellipse">
            <a:avLst/>
          </a:prstGeom>
          <a:solidFill>
            <a:srgbClr val="B85C82"/>
          </a:solidFill>
          <a:ln w="1270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41" name="Text 38"/>
          <p:cNvSpPr/>
          <p:nvPr/>
        </p:nvSpPr>
        <p:spPr>
          <a:xfrm>
            <a:off x="8851392" y="4791456"/>
            <a:ext cx="288950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AI/LLM workflow design</a:t>
            </a:r>
            <a:endParaRPr lang="en-US" sz="1120" dirty="0"/>
          </a:p>
        </p:txBody>
      </p:sp>
      <p:sp>
        <p:nvSpPr>
          <p:cNvPr id="42" name="Shape 39"/>
          <p:cNvSpPr/>
          <p:nvPr/>
        </p:nvSpPr>
        <p:spPr>
          <a:xfrm>
            <a:off x="8668512" y="5120640"/>
            <a:ext cx="59436" cy="59436"/>
          </a:xfrm>
          <a:prstGeom prst="ellipse">
            <a:avLst/>
          </a:prstGeom>
          <a:solidFill>
            <a:srgbClr val="B85C82"/>
          </a:solidFill>
          <a:ln w="12700">
            <a:solidFill>
              <a:srgbClr val="B85C82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43" name="Text 40"/>
          <p:cNvSpPr/>
          <p:nvPr/>
        </p:nvSpPr>
        <p:spPr>
          <a:xfrm>
            <a:off x="8851392" y="5056632"/>
            <a:ext cx="288950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Integration and vendor coordination</a:t>
            </a:r>
            <a:endParaRPr lang="en-US" sz="1120" dirty="0"/>
          </a:p>
        </p:txBody>
      </p:sp>
      <p:sp>
        <p:nvSpPr>
          <p:cNvPr id="44" name="Text 41"/>
          <p:cNvSpPr/>
          <p:nvPr/>
        </p:nvSpPr>
        <p:spPr>
          <a:xfrm>
            <a:off x="777240" y="5870448"/>
            <a:ext cx="1053388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50" i="1" dirty="0">
                <a:solidFill>
                  <a:srgbClr val="741F4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Over 10 years in the industry, combining technical depth, commercial judgment and end-to-end delivery ownership.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2312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Zarasi_Digital_Official_Logo_Optimiz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3504" y="128016"/>
            <a:ext cx="658368" cy="65836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17320" y="292608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730" spc="90" kern="0" dirty="0">
                <a:solidFill>
                  <a:srgbClr val="FBF7F3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ZARASi  DIGITAL</a:t>
            </a:r>
            <a:endParaRPr lang="en-US" sz="1730" dirty="0"/>
          </a:p>
        </p:txBody>
      </p:sp>
      <p:sp>
        <p:nvSpPr>
          <p:cNvPr id="4" name="Shape 1"/>
          <p:cNvSpPr/>
          <p:nvPr/>
        </p:nvSpPr>
        <p:spPr>
          <a:xfrm>
            <a:off x="676656" y="6510528"/>
            <a:ext cx="10863072" cy="0"/>
          </a:xfrm>
          <a:prstGeom prst="line">
            <a:avLst/>
          </a:prstGeom>
          <a:noFill/>
          <a:ln w="8890">
            <a:solidFill>
              <a:srgbClr val="5B3B4F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685800" y="6583680"/>
            <a:ext cx="6766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830" spc="80" kern="0" dirty="0">
                <a:solidFill>
                  <a:srgbClr val="C1ADB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DEFINE STRATEGY. BUILD PRODUCTS. TRANSFORM WITH AI.</a:t>
            </a:r>
            <a:endParaRPr lang="en-US" sz="830" dirty="0"/>
          </a:p>
        </p:txBody>
      </p:sp>
      <p:sp>
        <p:nvSpPr>
          <p:cNvPr id="6" name="Text 3"/>
          <p:cNvSpPr/>
          <p:nvPr/>
        </p:nvSpPr>
        <p:spPr>
          <a:xfrm>
            <a:off x="11119104" y="656539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920" dirty="0">
                <a:solidFill>
                  <a:srgbClr val="C1ADB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13</a:t>
            </a:r>
            <a:endParaRPr lang="en-US" sz="920" dirty="0"/>
          </a:p>
        </p:txBody>
      </p:sp>
      <p:sp>
        <p:nvSpPr>
          <p:cNvPr id="7" name="Text 4"/>
          <p:cNvSpPr/>
          <p:nvPr/>
        </p:nvSpPr>
        <p:spPr>
          <a:xfrm>
            <a:off x="8229600" y="420624"/>
            <a:ext cx="32918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1040" b="1" spc="170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WHY ZARASI</a:t>
            </a:r>
            <a:endParaRPr lang="en-US" sz="1040" dirty="0"/>
          </a:p>
        </p:txBody>
      </p:sp>
      <p:sp>
        <p:nvSpPr>
          <p:cNvPr id="8" name="Text 5"/>
          <p:cNvSpPr/>
          <p:nvPr/>
        </p:nvSpPr>
        <p:spPr>
          <a:xfrm>
            <a:off x="713232" y="1051560"/>
            <a:ext cx="9326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30" b="1" spc="210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DIFFERENT KIND OF PARTNER</a:t>
            </a:r>
            <a:endParaRPr lang="en-US" sz="1130" dirty="0"/>
          </a:p>
        </p:txBody>
      </p:sp>
      <p:sp>
        <p:nvSpPr>
          <p:cNvPr id="9" name="Text 6"/>
          <p:cNvSpPr/>
          <p:nvPr/>
        </p:nvSpPr>
        <p:spPr>
          <a:xfrm>
            <a:off x="713232" y="1426464"/>
            <a:ext cx="107442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800" dirty="0">
                <a:solidFill>
                  <a:srgbClr val="FBF7F3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Strategy that understands the implementation.</a:t>
            </a:r>
            <a:endParaRPr lang="en-US" sz="3800" dirty="0"/>
          </a:p>
        </p:txBody>
      </p:sp>
      <p:sp>
        <p:nvSpPr>
          <p:cNvPr id="10" name="Text 7"/>
          <p:cNvSpPr/>
          <p:nvPr/>
        </p:nvSpPr>
        <p:spPr>
          <a:xfrm>
            <a:off x="749808" y="2542032"/>
            <a:ext cx="103327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D5C4C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Practical business understanding paired with technology and operational execution.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786384" y="2962656"/>
            <a:ext cx="5276088" cy="1243584"/>
          </a:xfrm>
          <a:prstGeom prst="roundRect">
            <a:avLst>
              <a:gd name="adj" fmla="val 8824"/>
            </a:avLst>
          </a:prstGeom>
          <a:solidFill>
            <a:srgbClr val="391C30"/>
          </a:solidFill>
          <a:ln w="10160">
            <a:solidFill>
              <a:srgbClr val="674558"/>
            </a:solidFill>
            <a:prstDash val="solid"/>
          </a:ln>
        </p:spPr>
        <p:txBody>
          <a:bodyPr/>
          <a:p/>
        </p:txBody>
      </p:sp>
      <p:sp>
        <p:nvSpPr>
          <p:cNvPr id="12" name="Shape 9"/>
          <p:cNvSpPr/>
          <p:nvPr/>
        </p:nvSpPr>
        <p:spPr>
          <a:xfrm>
            <a:off x="1005840" y="3145536"/>
            <a:ext cx="338328" cy="38405"/>
          </a:xfrm>
          <a:prstGeom prst="rect">
            <a:avLst/>
          </a:prstGeom>
          <a:solidFill>
            <a:srgbClr val="CBA776"/>
          </a:solidFill>
          <a:ln w="1016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3" name="Text 10"/>
          <p:cNvSpPr/>
          <p:nvPr/>
        </p:nvSpPr>
        <p:spPr>
          <a:xfrm>
            <a:off x="1014984" y="3310128"/>
            <a:ext cx="4745736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30" b="1" spc="40" kern="0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BUSINESS FIRST</a:t>
            </a:r>
            <a:endParaRPr lang="en-US" sz="1530" dirty="0"/>
          </a:p>
        </p:txBody>
      </p:sp>
      <p:sp>
        <p:nvSpPr>
          <p:cNvPr id="14" name="Text 11"/>
          <p:cNvSpPr/>
          <p:nvPr/>
        </p:nvSpPr>
        <p:spPr>
          <a:xfrm>
            <a:off x="1024128" y="3703320"/>
            <a:ext cx="4709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40" dirty="0">
                <a:solidFill>
                  <a:srgbClr val="D7C3C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We start with the commercial problem, not a preferred tool.</a:t>
            </a:r>
            <a:endParaRPr lang="en-US" sz="1240" dirty="0"/>
          </a:p>
        </p:txBody>
      </p:sp>
      <p:sp>
        <p:nvSpPr>
          <p:cNvPr id="15" name="Shape 12"/>
          <p:cNvSpPr/>
          <p:nvPr/>
        </p:nvSpPr>
        <p:spPr>
          <a:xfrm>
            <a:off x="6345936" y="2962656"/>
            <a:ext cx="5276088" cy="1243584"/>
          </a:xfrm>
          <a:prstGeom prst="roundRect">
            <a:avLst>
              <a:gd name="adj" fmla="val 8824"/>
            </a:avLst>
          </a:prstGeom>
          <a:solidFill>
            <a:srgbClr val="391C30"/>
          </a:solidFill>
          <a:ln w="10160">
            <a:solidFill>
              <a:srgbClr val="674558"/>
            </a:solidFill>
            <a:prstDash val="solid"/>
          </a:ln>
        </p:spPr>
        <p:txBody>
          <a:bodyPr/>
          <a:p/>
        </p:txBody>
      </p:sp>
      <p:sp>
        <p:nvSpPr>
          <p:cNvPr id="16" name="Shape 13"/>
          <p:cNvSpPr/>
          <p:nvPr/>
        </p:nvSpPr>
        <p:spPr>
          <a:xfrm>
            <a:off x="6565392" y="3145536"/>
            <a:ext cx="338328" cy="38405"/>
          </a:xfrm>
          <a:prstGeom prst="rect">
            <a:avLst/>
          </a:prstGeom>
          <a:solidFill>
            <a:srgbClr val="CBA776"/>
          </a:solidFill>
          <a:ln w="1016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7" name="Text 14"/>
          <p:cNvSpPr/>
          <p:nvPr/>
        </p:nvSpPr>
        <p:spPr>
          <a:xfrm>
            <a:off x="6574536" y="3310128"/>
            <a:ext cx="4745736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30" b="1" spc="40" kern="0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SYSTEMS THINKING</a:t>
            </a:r>
            <a:endParaRPr lang="en-US" sz="1530" dirty="0"/>
          </a:p>
        </p:txBody>
      </p:sp>
      <p:sp>
        <p:nvSpPr>
          <p:cNvPr id="18" name="Text 15"/>
          <p:cNvSpPr/>
          <p:nvPr/>
        </p:nvSpPr>
        <p:spPr>
          <a:xfrm>
            <a:off x="6583680" y="3703320"/>
            <a:ext cx="4709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40" dirty="0">
                <a:solidFill>
                  <a:srgbClr val="D7C3C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We consider customer journeys, business rules and downstream handoffs.</a:t>
            </a:r>
            <a:endParaRPr lang="en-US" sz="1240" dirty="0"/>
          </a:p>
        </p:txBody>
      </p:sp>
      <p:sp>
        <p:nvSpPr>
          <p:cNvPr id="19" name="Shape 16"/>
          <p:cNvSpPr/>
          <p:nvPr/>
        </p:nvSpPr>
        <p:spPr>
          <a:xfrm>
            <a:off x="786384" y="4398264"/>
            <a:ext cx="5276088" cy="1243584"/>
          </a:xfrm>
          <a:prstGeom prst="roundRect">
            <a:avLst>
              <a:gd name="adj" fmla="val 8824"/>
            </a:avLst>
          </a:prstGeom>
          <a:solidFill>
            <a:srgbClr val="391C30"/>
          </a:solidFill>
          <a:ln w="10160">
            <a:solidFill>
              <a:srgbClr val="674558"/>
            </a:solidFill>
            <a:prstDash val="solid"/>
          </a:ln>
        </p:spPr>
        <p:txBody>
          <a:bodyPr/>
          <a:p/>
        </p:txBody>
      </p:sp>
      <p:sp>
        <p:nvSpPr>
          <p:cNvPr id="20" name="Shape 17"/>
          <p:cNvSpPr/>
          <p:nvPr/>
        </p:nvSpPr>
        <p:spPr>
          <a:xfrm>
            <a:off x="1005840" y="4581144"/>
            <a:ext cx="338328" cy="38405"/>
          </a:xfrm>
          <a:prstGeom prst="rect">
            <a:avLst/>
          </a:prstGeom>
          <a:solidFill>
            <a:srgbClr val="CBA776"/>
          </a:solidFill>
          <a:ln w="1016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1" name="Text 18"/>
          <p:cNvSpPr/>
          <p:nvPr/>
        </p:nvSpPr>
        <p:spPr>
          <a:xfrm>
            <a:off x="1014984" y="4745736"/>
            <a:ext cx="4745736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30" b="1" spc="40" kern="0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CLEAR OWNERSHIP</a:t>
            </a:r>
            <a:endParaRPr lang="en-US" sz="1530" dirty="0"/>
          </a:p>
        </p:txBody>
      </p:sp>
      <p:sp>
        <p:nvSpPr>
          <p:cNvPr id="22" name="Text 19"/>
          <p:cNvSpPr/>
          <p:nvPr/>
        </p:nvSpPr>
        <p:spPr>
          <a:xfrm>
            <a:off x="1024128" y="5138928"/>
            <a:ext cx="4709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40" dirty="0">
                <a:solidFill>
                  <a:srgbClr val="D7C3C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Priorities, decisions, progress and release outcomes stay visible.</a:t>
            </a:r>
            <a:endParaRPr lang="en-US" sz="1240" dirty="0"/>
          </a:p>
        </p:txBody>
      </p:sp>
      <p:sp>
        <p:nvSpPr>
          <p:cNvPr id="23" name="Shape 20"/>
          <p:cNvSpPr/>
          <p:nvPr/>
        </p:nvSpPr>
        <p:spPr>
          <a:xfrm>
            <a:off x="6345936" y="4398264"/>
            <a:ext cx="5276088" cy="1243584"/>
          </a:xfrm>
          <a:prstGeom prst="roundRect">
            <a:avLst>
              <a:gd name="adj" fmla="val 8824"/>
            </a:avLst>
          </a:prstGeom>
          <a:solidFill>
            <a:srgbClr val="391C30"/>
          </a:solidFill>
          <a:ln w="10160">
            <a:solidFill>
              <a:srgbClr val="674558"/>
            </a:solidFill>
            <a:prstDash val="solid"/>
          </a:ln>
        </p:spPr>
        <p:txBody>
          <a:bodyPr/>
          <a:p/>
        </p:txBody>
      </p:sp>
      <p:sp>
        <p:nvSpPr>
          <p:cNvPr id="24" name="Shape 21"/>
          <p:cNvSpPr/>
          <p:nvPr/>
        </p:nvSpPr>
        <p:spPr>
          <a:xfrm>
            <a:off x="6565392" y="4581144"/>
            <a:ext cx="338328" cy="38405"/>
          </a:xfrm>
          <a:prstGeom prst="rect">
            <a:avLst/>
          </a:prstGeom>
          <a:solidFill>
            <a:srgbClr val="CBA776"/>
          </a:solidFill>
          <a:ln w="1016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5" name="Text 22"/>
          <p:cNvSpPr/>
          <p:nvPr/>
        </p:nvSpPr>
        <p:spPr>
          <a:xfrm>
            <a:off x="6574536" y="4745736"/>
            <a:ext cx="4745736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530" b="1" spc="40" kern="0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AI WITH INTENT</a:t>
            </a:r>
            <a:endParaRPr lang="en-US" sz="1530" dirty="0"/>
          </a:p>
        </p:txBody>
      </p:sp>
      <p:sp>
        <p:nvSpPr>
          <p:cNvPr id="26" name="Text 23"/>
          <p:cNvSpPr/>
          <p:nvPr/>
        </p:nvSpPr>
        <p:spPr>
          <a:xfrm>
            <a:off x="6583680" y="5138928"/>
            <a:ext cx="4709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40" dirty="0">
                <a:solidFill>
                  <a:srgbClr val="D7C3C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Automate where there is evidence of value and responsible oversight.</a:t>
            </a:r>
            <a:endParaRPr lang="en-US" sz="124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BF7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Zarasi_Digital_Official_Logo_Optimiz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3504" y="128016"/>
            <a:ext cx="658368" cy="65836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17320" y="292608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730" spc="90" kern="0" dirty="0">
                <a:solidFill>
                  <a:srgbClr val="211A20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ZARASi  DIGITAL</a:t>
            </a:r>
            <a:endParaRPr lang="en-US" sz="1730" dirty="0"/>
          </a:p>
        </p:txBody>
      </p:sp>
      <p:sp>
        <p:nvSpPr>
          <p:cNvPr id="4" name="Shape 1"/>
          <p:cNvSpPr/>
          <p:nvPr/>
        </p:nvSpPr>
        <p:spPr>
          <a:xfrm>
            <a:off x="676656" y="6510528"/>
            <a:ext cx="10863072" cy="0"/>
          </a:xfrm>
          <a:prstGeom prst="line">
            <a:avLst/>
          </a:prstGeom>
          <a:noFill/>
          <a:ln w="8890">
            <a:solidFill>
              <a:srgbClr val="E6D9DE"/>
            </a:solidFill>
            <a:prstDash val="solid"/>
            <a:headEnd type="none"/>
            <a:tailEnd type="none"/>
          </a:ln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685800" y="6583680"/>
            <a:ext cx="6766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830" spc="80" kern="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DEFINE STRATEGY. BUILD PRODUCTS. TRANSFORM WITH AI.</a:t>
            </a:r>
            <a:endParaRPr lang="en-US" sz="830" dirty="0"/>
          </a:p>
        </p:txBody>
      </p:sp>
      <p:sp>
        <p:nvSpPr>
          <p:cNvPr id="6" name="Text 3"/>
          <p:cNvSpPr/>
          <p:nvPr/>
        </p:nvSpPr>
        <p:spPr>
          <a:xfrm>
            <a:off x="11119104" y="656539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92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14</a:t>
            </a:r>
            <a:endParaRPr lang="en-US" sz="920" dirty="0"/>
          </a:p>
        </p:txBody>
      </p:sp>
      <p:sp>
        <p:nvSpPr>
          <p:cNvPr id="7" name="Text 4"/>
          <p:cNvSpPr/>
          <p:nvPr/>
        </p:nvSpPr>
        <p:spPr>
          <a:xfrm>
            <a:off x="8229600" y="420624"/>
            <a:ext cx="32918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lnSpc>
                <a:spcPct val="110000"/>
              </a:lnSpc>
              <a:buNone/>
            </a:pPr>
            <a:r>
              <a:rPr lang="en-US" sz="1040" b="1" spc="170" kern="0" dirty="0">
                <a:solidFill>
                  <a:srgbClr val="741F4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START HERE</a:t>
            </a:r>
            <a:endParaRPr lang="en-US" sz="1040" dirty="0"/>
          </a:p>
        </p:txBody>
      </p:sp>
      <p:sp>
        <p:nvSpPr>
          <p:cNvPr id="8" name="Text 5"/>
          <p:cNvSpPr/>
          <p:nvPr/>
        </p:nvSpPr>
        <p:spPr>
          <a:xfrm>
            <a:off x="713232" y="1051560"/>
            <a:ext cx="9326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30" b="1" spc="210" kern="0" dirty="0">
                <a:solidFill>
                  <a:srgbClr val="741F4D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SENSIBLE FIRST STEP</a:t>
            </a:r>
            <a:endParaRPr lang="en-US" sz="1130" dirty="0"/>
          </a:p>
        </p:txBody>
      </p:sp>
      <p:sp>
        <p:nvSpPr>
          <p:cNvPr id="9" name="Text 6"/>
          <p:cNvSpPr/>
          <p:nvPr/>
        </p:nvSpPr>
        <p:spPr>
          <a:xfrm>
            <a:off x="713232" y="1426464"/>
            <a:ext cx="107442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650" dirty="0">
                <a:solidFill>
                  <a:srgbClr val="211A20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The Commerce Opportunity Audit.</a:t>
            </a:r>
            <a:endParaRPr lang="en-US" sz="3650" dirty="0"/>
          </a:p>
        </p:txBody>
      </p:sp>
      <p:sp>
        <p:nvSpPr>
          <p:cNvPr id="10" name="Text 7"/>
          <p:cNvSpPr/>
          <p:nvPr/>
        </p:nvSpPr>
        <p:spPr>
          <a:xfrm>
            <a:off x="749808" y="2542032"/>
            <a:ext cx="1033272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focused discovery engagement to find the next high-value improvements.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804672" y="3054096"/>
            <a:ext cx="91440" cy="91440"/>
          </a:xfrm>
          <a:prstGeom prst="ellipse">
            <a:avLst/>
          </a:prstGeom>
          <a:solidFill>
            <a:srgbClr val="741F4D"/>
          </a:solidFill>
          <a:ln w="12700">
            <a:solidFill>
              <a:srgbClr val="741F4D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2" name="Text 9"/>
          <p:cNvSpPr/>
          <p:nvPr/>
        </p:nvSpPr>
        <p:spPr>
          <a:xfrm>
            <a:off x="1042416" y="2944368"/>
            <a:ext cx="484632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9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Customer journey health</a:t>
            </a:r>
            <a:endParaRPr lang="en-US" sz="1490" dirty="0"/>
          </a:p>
        </p:txBody>
      </p:sp>
      <p:sp>
        <p:nvSpPr>
          <p:cNvPr id="13" name="Text 10"/>
          <p:cNvSpPr/>
          <p:nvPr/>
        </p:nvSpPr>
        <p:spPr>
          <a:xfrm>
            <a:off x="1042416" y="3300984"/>
            <a:ext cx="4828032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9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Product, cart, checkout and payment checks</a:t>
            </a:r>
            <a:endParaRPr lang="en-US" sz="1190" dirty="0"/>
          </a:p>
        </p:txBody>
      </p:sp>
      <p:sp>
        <p:nvSpPr>
          <p:cNvPr id="14" name="Shape 11"/>
          <p:cNvSpPr/>
          <p:nvPr/>
        </p:nvSpPr>
        <p:spPr>
          <a:xfrm>
            <a:off x="6291072" y="3054096"/>
            <a:ext cx="91440" cy="91440"/>
          </a:xfrm>
          <a:prstGeom prst="ellipse">
            <a:avLst/>
          </a:prstGeom>
          <a:solidFill>
            <a:srgbClr val="741F4D"/>
          </a:solidFill>
          <a:ln w="12700">
            <a:solidFill>
              <a:srgbClr val="741F4D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5" name="Text 12"/>
          <p:cNvSpPr/>
          <p:nvPr/>
        </p:nvSpPr>
        <p:spPr>
          <a:xfrm>
            <a:off x="6528816" y="2944368"/>
            <a:ext cx="484632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9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Catalogue &amp; inventory</a:t>
            </a:r>
            <a:endParaRPr lang="en-US" sz="1490" dirty="0"/>
          </a:p>
        </p:txBody>
      </p:sp>
      <p:sp>
        <p:nvSpPr>
          <p:cNvPr id="16" name="Text 13"/>
          <p:cNvSpPr/>
          <p:nvPr/>
        </p:nvSpPr>
        <p:spPr>
          <a:xfrm>
            <a:off x="6528816" y="3300984"/>
            <a:ext cx="4828032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9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Pricing, variants, stock and consistency</a:t>
            </a:r>
            <a:endParaRPr lang="en-US" sz="1190" dirty="0"/>
          </a:p>
        </p:txBody>
      </p:sp>
      <p:sp>
        <p:nvSpPr>
          <p:cNvPr id="17" name="Shape 14"/>
          <p:cNvSpPr/>
          <p:nvPr/>
        </p:nvSpPr>
        <p:spPr>
          <a:xfrm>
            <a:off x="804672" y="3886200"/>
            <a:ext cx="91440" cy="91440"/>
          </a:xfrm>
          <a:prstGeom prst="ellipse">
            <a:avLst/>
          </a:prstGeom>
          <a:solidFill>
            <a:srgbClr val="741F4D"/>
          </a:solidFill>
          <a:ln w="12700">
            <a:solidFill>
              <a:srgbClr val="741F4D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18" name="Text 15"/>
          <p:cNvSpPr/>
          <p:nvPr/>
        </p:nvSpPr>
        <p:spPr>
          <a:xfrm>
            <a:off x="1042416" y="3776472"/>
            <a:ext cx="484632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9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Integration risk</a:t>
            </a:r>
            <a:endParaRPr lang="en-US" sz="1490" dirty="0"/>
          </a:p>
        </p:txBody>
      </p:sp>
      <p:sp>
        <p:nvSpPr>
          <p:cNvPr id="19" name="Text 16"/>
          <p:cNvSpPr/>
          <p:nvPr/>
        </p:nvSpPr>
        <p:spPr>
          <a:xfrm>
            <a:off x="1042416" y="4133088"/>
            <a:ext cx="4828032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9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ERP, 3PL, payments and exception paths</a:t>
            </a:r>
            <a:endParaRPr lang="en-US" sz="1190" dirty="0"/>
          </a:p>
        </p:txBody>
      </p:sp>
      <p:sp>
        <p:nvSpPr>
          <p:cNvPr id="20" name="Shape 17"/>
          <p:cNvSpPr/>
          <p:nvPr/>
        </p:nvSpPr>
        <p:spPr>
          <a:xfrm>
            <a:off x="6291072" y="3886200"/>
            <a:ext cx="91440" cy="91440"/>
          </a:xfrm>
          <a:prstGeom prst="ellipse">
            <a:avLst/>
          </a:prstGeom>
          <a:solidFill>
            <a:srgbClr val="741F4D"/>
          </a:solidFill>
          <a:ln w="12700">
            <a:solidFill>
              <a:srgbClr val="741F4D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1" name="Text 18"/>
          <p:cNvSpPr/>
          <p:nvPr/>
        </p:nvSpPr>
        <p:spPr>
          <a:xfrm>
            <a:off x="6528816" y="3776472"/>
            <a:ext cx="484632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9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Delivery maturity</a:t>
            </a:r>
            <a:endParaRPr lang="en-US" sz="1490" dirty="0"/>
          </a:p>
        </p:txBody>
      </p:sp>
      <p:sp>
        <p:nvSpPr>
          <p:cNvPr id="22" name="Text 19"/>
          <p:cNvSpPr/>
          <p:nvPr/>
        </p:nvSpPr>
        <p:spPr>
          <a:xfrm>
            <a:off x="6528816" y="4133088"/>
            <a:ext cx="4828032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9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QA, release processes, monitoring and ownership</a:t>
            </a:r>
            <a:endParaRPr lang="en-US" sz="1190" dirty="0"/>
          </a:p>
        </p:txBody>
      </p:sp>
      <p:sp>
        <p:nvSpPr>
          <p:cNvPr id="23" name="Shape 20"/>
          <p:cNvSpPr/>
          <p:nvPr/>
        </p:nvSpPr>
        <p:spPr>
          <a:xfrm>
            <a:off x="804672" y="4718304"/>
            <a:ext cx="91440" cy="91440"/>
          </a:xfrm>
          <a:prstGeom prst="ellipse">
            <a:avLst/>
          </a:prstGeom>
          <a:solidFill>
            <a:srgbClr val="741F4D"/>
          </a:solidFill>
          <a:ln w="12700">
            <a:solidFill>
              <a:srgbClr val="741F4D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4" name="Text 21"/>
          <p:cNvSpPr/>
          <p:nvPr/>
        </p:nvSpPr>
        <p:spPr>
          <a:xfrm>
            <a:off x="1042416" y="4608576"/>
            <a:ext cx="484632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490" b="1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AI opportunities</a:t>
            </a:r>
            <a:endParaRPr lang="en-US" sz="1490" dirty="0"/>
          </a:p>
        </p:txBody>
      </p:sp>
      <p:sp>
        <p:nvSpPr>
          <p:cNvPr id="25" name="Text 22"/>
          <p:cNvSpPr/>
          <p:nvPr/>
        </p:nvSpPr>
        <p:spPr>
          <a:xfrm>
            <a:off x="1042416" y="4965192"/>
            <a:ext cx="4828032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90" dirty="0">
                <a:solidFill>
                  <a:srgbClr val="6F646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Processes suitable for safe, measurable automation</a:t>
            </a:r>
            <a:endParaRPr lang="en-US" sz="1190" dirty="0"/>
          </a:p>
        </p:txBody>
      </p:sp>
      <p:sp>
        <p:nvSpPr>
          <p:cNvPr id="26" name="Shape 23"/>
          <p:cNvSpPr/>
          <p:nvPr/>
        </p:nvSpPr>
        <p:spPr>
          <a:xfrm>
            <a:off x="6409944" y="4736592"/>
            <a:ext cx="5102352" cy="1152144"/>
          </a:xfrm>
          <a:prstGeom prst="roundRect">
            <a:avLst>
              <a:gd name="adj" fmla="val 9524"/>
            </a:avLst>
          </a:prstGeom>
          <a:solidFill>
            <a:srgbClr val="4A1238"/>
          </a:solidFill>
          <a:ln w="10160">
            <a:solidFill>
              <a:srgbClr val="4A1238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7" name="Text 24"/>
          <p:cNvSpPr/>
          <p:nvPr/>
        </p:nvSpPr>
        <p:spPr>
          <a:xfrm>
            <a:off x="6684264" y="4937760"/>
            <a:ext cx="4471416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130" b="1" spc="120" kern="0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YOU RECEIVE</a:t>
            </a:r>
            <a:endParaRPr lang="en-US" sz="1130" dirty="0"/>
          </a:p>
        </p:txBody>
      </p:sp>
      <p:sp>
        <p:nvSpPr>
          <p:cNvPr id="28" name="Text 25"/>
          <p:cNvSpPr/>
          <p:nvPr/>
        </p:nvSpPr>
        <p:spPr>
          <a:xfrm>
            <a:off x="6693408" y="5367528"/>
            <a:ext cx="4443984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60" b="1" dirty="0">
                <a:solidFill>
                  <a:srgbClr val="FBF7F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Prioritised findings  ·  Quick wins  ·  Roadmap</a:t>
            </a:r>
            <a:endParaRPr lang="en-US" sz="126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2312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59436" cy="6858000"/>
          </a:xfrm>
          <a:prstGeom prst="rect">
            <a:avLst/>
          </a:prstGeom>
          <a:solidFill>
            <a:srgbClr val="CBA776"/>
          </a:solidFill>
          <a:ln w="1016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pic>
        <p:nvPicPr>
          <p:cNvPr id="3" name="Image 0" descr="/mnt/data/Zarasi_Digital_Official_Logo_Optimiz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2376" y="384048"/>
            <a:ext cx="1956816" cy="195681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31520" y="2496312"/>
            <a:ext cx="10698480" cy="133502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970" dirty="0">
                <a:solidFill>
                  <a:srgbClr val="FBF7F3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The next chapter of growth</a:t>
            </a:r>
            <a:endParaRPr lang="en-US" sz="397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3970" dirty="0">
                <a:solidFill>
                  <a:srgbClr val="FBF7F3"/>
                </a:solidFill>
                <a:latin typeface="EB Garamond" pitchFamily="34" charset="0"/>
                <a:ea typeface="EB Garamond" pitchFamily="34" charset="-122"/>
                <a:cs typeface="EB Garamond" pitchFamily="34" charset="-120"/>
              </a:rPr>
              <a:t>starts with a clearer operation.</a:t>
            </a:r>
            <a:endParaRPr lang="en-US" sz="3970" dirty="0"/>
          </a:p>
        </p:txBody>
      </p:sp>
      <p:sp>
        <p:nvSpPr>
          <p:cNvPr id="5" name="Text 2"/>
          <p:cNvSpPr/>
          <p:nvPr/>
        </p:nvSpPr>
        <p:spPr>
          <a:xfrm>
            <a:off x="777240" y="4178808"/>
            <a:ext cx="967435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800" dirty="0">
                <a:solidFill>
                  <a:srgbClr val="DECDD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Let’s identify the friction, strengthen the system, and design the right automation for your business.</a:t>
            </a:r>
            <a:endParaRPr lang="en-US" sz="1800" dirty="0"/>
          </a:p>
        </p:txBody>
      </p:sp>
      <p:sp>
        <p:nvSpPr>
          <p:cNvPr id="6" name="Shape 3"/>
          <p:cNvSpPr/>
          <p:nvPr/>
        </p:nvSpPr>
        <p:spPr>
          <a:xfrm>
            <a:off x="768096" y="5102352"/>
            <a:ext cx="4005072" cy="603504"/>
          </a:xfrm>
          <a:prstGeom prst="roundRect">
            <a:avLst>
              <a:gd name="adj" fmla="val 18182"/>
            </a:avLst>
          </a:prstGeom>
          <a:solidFill>
            <a:srgbClr val="CBA776"/>
          </a:solidFill>
          <a:ln w="10160">
            <a:solidFill>
              <a:srgbClr val="CBA776">
                <a:alpha val="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7" name="Text 4">
            <a:hlinkClick r:id="rId2" tooltip=""/>
          </p:cNvPr>
          <p:cNvSpPr/>
          <p:nvPr/>
        </p:nvSpPr>
        <p:spPr>
          <a:xfrm>
            <a:off x="996696" y="5294376"/>
            <a:ext cx="35478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40" b="1" u="sng" spc="40" kern="0" dirty="0">
                <a:solidFill>
                  <a:srgbClr val="211A20"/>
                </a:solidFill>
                <a:latin typeface="Inter" pitchFamily="34" charset="0"/>
                <a:ea typeface="Inter" pitchFamily="34" charset="-122"/>
                <a:cs typeface="Inter" pitchFamily="34" charset="-120"/>
                <a:hlinkClick r:id="rId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START WITH A COMMERCE AUDIT</a:t>
            </a:r>
            <a:endParaRPr lang="en-US" sz="1240" dirty="0"/>
          </a:p>
        </p:txBody>
      </p:sp>
      <p:sp>
        <p:nvSpPr>
          <p:cNvPr id="8" name="Text 5">
            <a:hlinkClick r:id="rId3" tooltip=""/>
          </p:cNvPr>
          <p:cNvSpPr/>
          <p:nvPr/>
        </p:nvSpPr>
        <p:spPr>
          <a:xfrm>
            <a:off x="795528" y="6099048"/>
            <a:ext cx="3511296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20" u="sng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  <a:hlinkClick r:id="rId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zarasilife.com/digital</a:t>
            </a:r>
            <a:endParaRPr lang="en-US" sz="1220" dirty="0"/>
          </a:p>
        </p:txBody>
      </p:sp>
      <p:sp>
        <p:nvSpPr>
          <p:cNvPr id="9" name="Text 6">
            <a:hlinkClick r:id="rId4" tooltip=""/>
          </p:cNvPr>
          <p:cNvSpPr/>
          <p:nvPr/>
        </p:nvSpPr>
        <p:spPr>
          <a:xfrm>
            <a:off x="4754880" y="6099048"/>
            <a:ext cx="3520440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20" u="sng" dirty="0">
                <a:solidFill>
                  <a:srgbClr val="CBA776"/>
                </a:solidFill>
                <a:latin typeface="Inter" pitchFamily="34" charset="0"/>
                <a:ea typeface="Inter" pitchFamily="34" charset="-122"/>
                <a:cs typeface="Inter" pitchFamily="34" charset="-120"/>
                <a:hlinkClick r:id="rId4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LinkedIn  /  ZARASi Digital</a:t>
            </a:r>
            <a:endParaRPr lang="en-US" sz="1220" dirty="0"/>
          </a:p>
        </p:txBody>
      </p:sp>
      <p:sp>
        <p:nvSpPr>
          <p:cNvPr id="10" name="Text 7">
            <a:hlinkClick r:id="rId5" tooltip=""/>
          </p:cNvPr>
          <p:cNvSpPr/>
          <p:nvPr/>
        </p:nvSpPr>
        <p:spPr>
          <a:xfrm>
            <a:off x="8394192" y="6099048"/>
            <a:ext cx="3337560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u="sng" dirty="0">
                <a:solidFill>
                  <a:srgbClr val="CBA776"/>
                </a:solidFill>
                <a:latin typeface="Noto Sans Devanagari" pitchFamily="34" charset="0"/>
                <a:ea typeface="Noto Sans Devanagari" pitchFamily="34" charset="-122"/>
                <a:cs typeface="Noto Sans Devanagari" pitchFamily="34" charset="-120"/>
                <a:hlinkClick r:id="rId5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Founder  /  Shree | श्री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EB Garamond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Inter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ZARASi Digital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ZARASi Digital | Commerce, Product &amp; Intelligent Operations</dc:title>
  <dc:subject>E-commerce managed services, technical product leadership and pragmatic AI automation</dc:subject>
  <dc:creator>ZARASi Digital</dc:creator>
  <cp:lastModifiedBy>ZARASi Digital</cp:lastModifiedBy>
  <cp:revision>1</cp:revision>
  <dcterms:created xsi:type="dcterms:W3CDTF">2026-11-04T19:00:46Z</dcterms:created>
  <dcterms:modified xsi:type="dcterms:W3CDTF">2026-11-04T19:00:46Z</dcterms:modified>
</cp:coreProperties>
</file>